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3" r:id="rId3"/>
    <p:sldId id="272" r:id="rId4"/>
    <p:sldId id="257" r:id="rId5"/>
    <p:sldId id="265" r:id="rId6"/>
    <p:sldId id="270" r:id="rId7"/>
    <p:sldId id="268" r:id="rId8"/>
    <p:sldId id="261" r:id="rId9"/>
    <p:sldId id="259" r:id="rId10"/>
    <p:sldId id="258" r:id="rId11"/>
    <p:sldId id="260" r:id="rId12"/>
    <p:sldId id="262" r:id="rId13"/>
    <p:sldId id="263" r:id="rId14"/>
    <p:sldId id="264" r:id="rId15"/>
    <p:sldId id="269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1E55F-5AEA-4733-9A9B-3565E3F53D67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784C8-501E-48F6-B3E2-799ED932C3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377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0D766-59A3-477D-8841-2E9F2524BFF0}" type="datetimeFigureOut">
              <a:rPr lang="ru-RU" smtClean="0"/>
              <a:pPr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DCFFD-68AE-4920-A77B-705C0F7D0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>
            <a:normAutofit/>
          </a:bodyPr>
          <a:lstStyle/>
          <a:p>
            <a:r>
              <a:rPr lang="ru-RU" dirty="0" smtClean="0"/>
              <a:t>Интеллигенция и рабочая аристократия – враги пролетариата?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221088"/>
            <a:ext cx="6400800" cy="2232248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b="1" i="1" dirty="0" smtClean="0"/>
              <a:t>Вадим Большаков</a:t>
            </a:r>
          </a:p>
          <a:p>
            <a:pPr algn="r"/>
            <a:r>
              <a:rPr lang="ru-RU" b="1" i="1" dirty="0" smtClean="0"/>
              <a:t>Олег Москвин</a:t>
            </a:r>
          </a:p>
          <a:p>
            <a:pPr algn="r"/>
            <a:r>
              <a:rPr lang="ru-RU" i="1" dirty="0" smtClean="0"/>
              <a:t>Санкт-Петербург, 16 октября 2015 г.</a:t>
            </a:r>
          </a:p>
          <a:p>
            <a:pPr algn="r"/>
            <a:endParaRPr lang="ru-RU" i="1" dirty="0" smtClean="0"/>
          </a:p>
          <a:p>
            <a:pPr algn="r"/>
            <a:r>
              <a:rPr lang="ru-RU" i="1" dirty="0" smtClean="0"/>
              <a:t>Сайт – </a:t>
            </a:r>
            <a:r>
              <a:rPr lang="en-US" i="1" dirty="0" smtClean="0"/>
              <a:t>istprof.atlabs.ru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Враг -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Средства производства / собственность РА </a:t>
            </a:r>
            <a:r>
              <a:rPr lang="ru-RU" dirty="0" smtClean="0"/>
              <a:t>– высокая квалификация</a:t>
            </a:r>
          </a:p>
          <a:p>
            <a:r>
              <a:rPr lang="ru-RU" b="1" dirty="0" smtClean="0"/>
              <a:t>Социализм</a:t>
            </a:r>
            <a:r>
              <a:rPr lang="ru-RU" dirty="0" smtClean="0"/>
              <a:t> – теория, нацеленная на радикальное изменение положения всего пролетариата</a:t>
            </a:r>
          </a:p>
          <a:p>
            <a:r>
              <a:rPr lang="ru-RU" b="1" dirty="0" smtClean="0"/>
              <a:t>Кредо РА</a:t>
            </a:r>
            <a:r>
              <a:rPr lang="ru-RU" dirty="0" smtClean="0"/>
              <a:t> – пролетариат обречён на внутриклассовую конкуренцию</a:t>
            </a:r>
            <a:endParaRPr lang="ru-RU" b="1" dirty="0" smtClean="0"/>
          </a:p>
          <a:p>
            <a:r>
              <a:rPr lang="ru-RU" b="1" dirty="0" smtClean="0"/>
              <a:t>РА</a:t>
            </a:r>
            <a:r>
              <a:rPr lang="ru-RU" dirty="0" smtClean="0"/>
              <a:t> хочет сохранить своё привилегированное положение</a:t>
            </a:r>
          </a:p>
          <a:p>
            <a:r>
              <a:rPr lang="ru-RU" dirty="0" smtClean="0"/>
              <a:t>Социализм нужен молодой РА как </a:t>
            </a:r>
            <a:r>
              <a:rPr lang="ru-RU" b="1" dirty="0" smtClean="0"/>
              <a:t>защита и прикрытие</a:t>
            </a:r>
            <a:endParaRPr lang="ru-RU" dirty="0" smtClean="0"/>
          </a:p>
          <a:p>
            <a:r>
              <a:rPr lang="ru-RU" b="1" dirty="0" smtClean="0"/>
              <a:t>Профсоюзы («тред-юнионы») </a:t>
            </a:r>
            <a:r>
              <a:rPr lang="ru-RU" dirty="0" smtClean="0"/>
              <a:t>– средство окрепшей РА для защиты своих интересов за счёт остальных пролетариев</a:t>
            </a:r>
          </a:p>
          <a:p>
            <a:r>
              <a:rPr lang="ru-RU" b="1" dirty="0" smtClean="0"/>
              <a:t>КВС и РА </a:t>
            </a:r>
            <a:r>
              <a:rPr lang="ru-RU" b="1" dirty="0" smtClean="0"/>
              <a:t>– союзники</a:t>
            </a:r>
            <a:r>
              <a:rPr lang="ru-RU" b="1" dirty="0" smtClean="0"/>
              <a:t>, профсоюзы – инструмент их сговора против объединения пролетариата и победы социализма </a:t>
            </a:r>
            <a:endParaRPr lang="ru-RU" b="1" dirty="0"/>
          </a:p>
        </p:txBody>
      </p:sp>
      <p:pic>
        <p:nvPicPr>
          <p:cNvPr id="2050" name="Picture 2" descr="C:\Users\SPB Egida\Documents\Для сайта новейш\Сайт с Терентьевым\Фотографии\Персоны\Shulyatikov VM.jpg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 l="8618" r="5204" b="9109"/>
          <a:stretch>
            <a:fillRect/>
          </a:stretch>
        </p:blipFill>
        <p:spPr bwMode="auto">
          <a:xfrm>
            <a:off x="7740352" y="404664"/>
            <a:ext cx="960107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Враг -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/>
              <a:t>Профсоюзы – инструмент сговора КВС и РА</a:t>
            </a:r>
          </a:p>
          <a:p>
            <a:pPr algn="just"/>
            <a:r>
              <a:rPr lang="ru-RU" b="1" dirty="0" smtClean="0"/>
              <a:t>Борьба с иммигрантами</a:t>
            </a:r>
            <a:r>
              <a:rPr lang="ru-RU" dirty="0" smtClean="0"/>
              <a:t> – КНС теряет позиции, а у РА меньше рабочих-конкурентов</a:t>
            </a:r>
          </a:p>
          <a:p>
            <a:pPr algn="just"/>
            <a:r>
              <a:rPr lang="ru-RU" b="1" dirty="0" smtClean="0"/>
              <a:t>Высокие профсоюзные взносы</a:t>
            </a:r>
            <a:r>
              <a:rPr lang="ru-RU" dirty="0" smtClean="0"/>
              <a:t> – ограждение от необеспеченных, неквалифицированных рабочих</a:t>
            </a:r>
            <a:endParaRPr lang="ru-RU" b="1" dirty="0" smtClean="0"/>
          </a:p>
          <a:p>
            <a:pPr algn="just"/>
            <a:r>
              <a:rPr lang="ru-RU" b="1" dirty="0" smtClean="0"/>
              <a:t>Кассы взаимопомощи</a:t>
            </a:r>
            <a:r>
              <a:rPr lang="ru-RU" dirty="0" smtClean="0"/>
              <a:t> – пособия «пасынкам пролетариата», чтобы не сбивали расценки</a:t>
            </a:r>
            <a:endParaRPr lang="ru-RU" b="1" dirty="0" smtClean="0"/>
          </a:p>
          <a:p>
            <a:pPr algn="just"/>
            <a:r>
              <a:rPr lang="ru-RU" b="1" dirty="0" smtClean="0"/>
              <a:t>Коллективный договор</a:t>
            </a:r>
            <a:r>
              <a:rPr lang="ru-RU" dirty="0" smtClean="0"/>
              <a:t> – закреплением завоёванного уровня ротация рабочих хозяином лишается смысла, и безработные конкуренты остаются за воротами</a:t>
            </a:r>
            <a:endParaRPr lang="ru-RU" b="1" dirty="0" smtClean="0"/>
          </a:p>
        </p:txBody>
      </p:sp>
      <p:pic>
        <p:nvPicPr>
          <p:cNvPr id="6" name="Picture 2" descr="C:\Users\SPB Egida\Documents\Для сайта новейш\Сайт с Терентьевым\Фотографии\Персоны\Shulyatikov VM.jpg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 l="8618" r="5204" b="9109"/>
          <a:stretch>
            <a:fillRect/>
          </a:stretch>
        </p:blipFill>
        <p:spPr bwMode="auto">
          <a:xfrm>
            <a:off x="7740352" y="404664"/>
            <a:ext cx="960107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Практикум 2. Враг - рабочая аристократия?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/>
              <a:t>Работа в группах</a:t>
            </a:r>
          </a:p>
          <a:p>
            <a:pPr algn="just">
              <a:buNone/>
            </a:pPr>
            <a:endParaRPr lang="ru-RU" i="1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ru-RU" i="1" dirty="0" smtClean="0"/>
              <a:t>«Социалистическая» группа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 smtClean="0"/>
              <a:t>«Профсоюзная» группа</a:t>
            </a:r>
          </a:p>
          <a:p>
            <a:pPr algn="just">
              <a:buNone/>
            </a:pPr>
            <a:r>
              <a:rPr lang="ru-RU" i="1" dirty="0" smtClean="0"/>
              <a:t>Задание: каждой группе подготовить и обосновать список претензий к другой стороне, основанный на практическом опыте </a:t>
            </a:r>
            <a:endParaRPr lang="ru-RU" i="1" dirty="0"/>
          </a:p>
        </p:txBody>
      </p:sp>
      <p:pic>
        <p:nvPicPr>
          <p:cNvPr id="6" name="Picture 2" descr="C:\Users\SPB Egida\Documents\Для сайта новейш\Сайт с Терентьевым\Фотографии\Персоны\Shulyatikov VM.jpg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 l="8618" r="5204" b="9109"/>
          <a:stretch>
            <a:fillRect/>
          </a:stretch>
        </p:blipFill>
        <p:spPr bwMode="auto">
          <a:xfrm>
            <a:off x="7740352" y="404664"/>
            <a:ext cx="960107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Враг –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Пролетариат не однороден</a:t>
            </a:r>
          </a:p>
          <a:p>
            <a:r>
              <a:rPr lang="ru-RU" dirty="0" smtClean="0"/>
              <a:t>Массовый, средний рабочий, рабочая масса – главный союзник социализма</a:t>
            </a:r>
          </a:p>
          <a:p>
            <a:r>
              <a:rPr lang="ru-RU" dirty="0" smtClean="0"/>
              <a:t>РА и рабочие низкой квалификации – мелкобуржуазные прослойки в пролетариате</a:t>
            </a:r>
          </a:p>
          <a:p>
            <a:r>
              <a:rPr lang="ru-RU" dirty="0" smtClean="0"/>
              <a:t>РА подкуплена буржуазией как материально, так и </a:t>
            </a:r>
            <a:r>
              <a:rPr lang="ru-RU" dirty="0" err="1" smtClean="0"/>
              <a:t>статусно</a:t>
            </a:r>
            <a:endParaRPr lang="ru-RU" dirty="0" smtClean="0"/>
          </a:p>
          <a:p>
            <a:r>
              <a:rPr lang="ru-RU" dirty="0" smtClean="0"/>
              <a:t>Профсоюзы – результат борьбы пролетариата с реформистскими целями (тред-юнионизма)</a:t>
            </a:r>
            <a:endParaRPr lang="ru-RU" dirty="0"/>
          </a:p>
        </p:txBody>
      </p:sp>
      <p:pic>
        <p:nvPicPr>
          <p:cNvPr id="3074" name="Picture 2" descr="C:\Users\SPB Egida\Documents\Фоты из книг 2015 10 02\Интернет\armchairgeneral.com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96752"/>
            <a:ext cx="2533650" cy="28575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6228184" y="4077072"/>
            <a:ext cx="2530624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/>
              <a:t>Владимир Ильич Ленин (1870-1924)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Враг –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888" cy="48965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/>
              <a:t>История всех стран свидетельствует, что исключительно своими собственными силами </a:t>
            </a:r>
            <a:r>
              <a:rPr lang="ru-RU" b="1" i="1" dirty="0"/>
              <a:t>рабочий класс в состоянии выработать лишь сознание тред-юнионистское</a:t>
            </a:r>
            <a:r>
              <a:rPr lang="ru-RU" i="1" dirty="0"/>
              <a:t>, т. е. убеждение в необходимости объединяться в союзы, вести борьбу с хозяевами, добиваться от правительства издания тех или иных необходимых для рабочих законов и т. п. Учение же социализма выросло из тех философских, исторических, экономических теорий, которые разрабатывались образованными </a:t>
            </a:r>
            <a:r>
              <a:rPr lang="ru-RU" b="1" i="1" dirty="0"/>
              <a:t>представителями имущих классов, интеллигенцией</a:t>
            </a:r>
            <a:r>
              <a:rPr lang="ru-RU" i="1" dirty="0" smtClean="0"/>
              <a:t>.</a:t>
            </a:r>
          </a:p>
          <a:p>
            <a:pPr>
              <a:buNone/>
            </a:pPr>
            <a:r>
              <a:rPr lang="ru-RU" b="1" i="1" dirty="0" smtClean="0"/>
              <a:t>Тред-юнионистская </a:t>
            </a:r>
            <a:r>
              <a:rPr lang="ru-RU" i="1" dirty="0"/>
              <a:t>политика рабочего класса есть именно </a:t>
            </a:r>
            <a:r>
              <a:rPr lang="ru-RU" b="1" i="1" dirty="0"/>
              <a:t>буржуазная политика </a:t>
            </a:r>
            <a:r>
              <a:rPr lang="ru-RU" i="1" dirty="0"/>
              <a:t>рабочего класса.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Раз о самостоятельной, самими рабочими массами в ходе их движения вырабатываемой идеологии не может быть и речи, то вопрос стоит только так: </a:t>
            </a:r>
            <a:r>
              <a:rPr lang="ru-RU" b="1" i="1" dirty="0" smtClean="0"/>
              <a:t>буржуазная или социалистическая идеология</a:t>
            </a:r>
            <a:r>
              <a:rPr lang="ru-RU" i="1" dirty="0" smtClean="0"/>
              <a:t>.</a:t>
            </a:r>
          </a:p>
          <a:p>
            <a:pPr algn="r">
              <a:buNone/>
            </a:pPr>
            <a:r>
              <a:rPr lang="ru-RU" i="1" dirty="0" smtClean="0"/>
              <a:t>(</a:t>
            </a:r>
            <a:r>
              <a:rPr lang="ru-RU" b="1" i="1" dirty="0" smtClean="0"/>
              <a:t>«Что делать?», 1902</a:t>
            </a:r>
            <a:r>
              <a:rPr lang="ru-RU" i="1" dirty="0" smtClean="0"/>
              <a:t>)</a:t>
            </a:r>
          </a:p>
          <a:p>
            <a:pPr>
              <a:buNone/>
            </a:pPr>
            <a:endParaRPr lang="ru-RU" i="1" dirty="0" smtClean="0"/>
          </a:p>
        </p:txBody>
      </p:sp>
      <p:pic>
        <p:nvPicPr>
          <p:cNvPr id="3074" name="Picture 2" descr="C:\Users\SPB Egida\Documents\Фоты из книг 2015 10 02\Интернет\armchairgeneral.com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21554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Враг –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75252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На Западе выделился 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слой </a:t>
            </a:r>
            <a:r>
              <a:rPr lang="ru-RU" b="1" i="1" dirty="0" err="1" smtClean="0"/>
              <a:t>профессионалистской</a:t>
            </a:r>
            <a:r>
              <a:rPr lang="ru-RU" i="1" dirty="0" smtClean="0"/>
              <a:t>, узкой, себялюбивой, чёрствой, корыстной, мещанской, </a:t>
            </a:r>
            <a:r>
              <a:rPr lang="ru-RU" i="1" dirty="0" err="1" smtClean="0"/>
              <a:t>империалистски</a:t>
            </a:r>
            <a:r>
              <a:rPr lang="ru-RU" i="1" dirty="0" smtClean="0"/>
              <a:t> настроенной и империализмом подкупленной, империализмом развращённой </a:t>
            </a:r>
            <a:r>
              <a:rPr lang="ru-RU" b="1" i="1" dirty="0" smtClean="0"/>
              <a:t>«рабочей аристократии»</a:t>
            </a:r>
            <a:r>
              <a:rPr lang="ru-RU" i="1" dirty="0" smtClean="0"/>
              <a:t>. (</a:t>
            </a:r>
            <a:r>
              <a:rPr lang="ru-RU" b="1" i="1" dirty="0" smtClean="0"/>
              <a:t>«Детская болезнь «левизны» в коммунизме», 1920</a:t>
            </a:r>
            <a:r>
              <a:rPr lang="ru-RU" i="1" dirty="0" smtClean="0"/>
              <a:t>)</a:t>
            </a:r>
          </a:p>
          <a:p>
            <a:pPr>
              <a:buNone/>
            </a:pPr>
            <a:r>
              <a:rPr lang="ru-RU" i="1" dirty="0" smtClean="0"/>
              <a:t>Этот </a:t>
            </a:r>
            <a:r>
              <a:rPr lang="ru-RU" i="1" dirty="0"/>
              <a:t>слой </a:t>
            </a:r>
            <a:r>
              <a:rPr lang="ru-RU" b="1" i="1" dirty="0"/>
              <a:t>обуржуазившихся рабочих </a:t>
            </a:r>
            <a:r>
              <a:rPr lang="ru-RU" i="1" dirty="0"/>
              <a:t>или «рабочей аристократии», вполне мещанских по образу жизни, по размерам заработков, по всему своему </a:t>
            </a:r>
            <a:r>
              <a:rPr lang="ru-RU" i="1" dirty="0" smtClean="0"/>
              <a:t>миросозерцанию 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главная</a:t>
            </a:r>
            <a:r>
              <a:rPr lang="ru-RU" i="1" dirty="0"/>
              <a:t> </a:t>
            </a:r>
            <a:r>
              <a:rPr lang="ru-RU" i="1" dirty="0" smtClean="0"/>
              <a:t>социальная</a:t>
            </a:r>
            <a:r>
              <a:rPr lang="en-US" i="1" dirty="0" smtClean="0"/>
              <a:t> 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опора буржуазии. (</a:t>
            </a:r>
            <a:r>
              <a:rPr lang="ru-RU" b="1" i="1" dirty="0" smtClean="0"/>
              <a:t>«Империализм </a:t>
            </a:r>
            <a:r>
              <a:rPr lang="ru-RU" b="1" i="1" dirty="0"/>
              <a:t>как высшая стадия </a:t>
            </a:r>
            <a:r>
              <a:rPr lang="ru-RU" b="1" i="1" dirty="0" smtClean="0"/>
              <a:t>капитализма», 1916</a:t>
            </a:r>
            <a:r>
              <a:rPr lang="ru-RU" i="1" dirty="0" smtClean="0"/>
              <a:t>)</a:t>
            </a:r>
          </a:p>
          <a:p>
            <a:pPr>
              <a:buNone/>
            </a:pPr>
            <a:r>
              <a:rPr lang="ru-RU" i="1" dirty="0" smtClean="0"/>
              <a:t>Привилегированная </a:t>
            </a:r>
            <a:r>
              <a:rPr lang="ru-RU" i="1" dirty="0"/>
              <a:t>прослойка пролетариата империалистских держав </a:t>
            </a:r>
            <a:r>
              <a:rPr lang="ru-RU" i="1" dirty="0" smtClean="0"/>
              <a:t>живёт </a:t>
            </a:r>
            <a:r>
              <a:rPr lang="ru-RU" i="1" dirty="0"/>
              <a:t>отчасти на </a:t>
            </a:r>
            <a:r>
              <a:rPr lang="ru-RU" i="1" dirty="0" smtClean="0"/>
              <a:t>счёт </a:t>
            </a:r>
            <a:r>
              <a:rPr lang="ru-RU" i="1" dirty="0"/>
              <a:t>сотен миллионов нецивилизованных </a:t>
            </a:r>
            <a:r>
              <a:rPr lang="ru-RU" i="1" dirty="0" smtClean="0"/>
              <a:t>народов. (</a:t>
            </a:r>
            <a:r>
              <a:rPr lang="ru-RU" b="1" i="1" dirty="0"/>
              <a:t>«Империализм и раскол социализма</a:t>
            </a:r>
            <a:r>
              <a:rPr lang="ru-RU" b="1" i="1" dirty="0" smtClean="0"/>
              <a:t>», 1916</a:t>
            </a:r>
            <a:r>
              <a:rPr lang="ru-RU" i="1" dirty="0" smtClean="0"/>
              <a:t>)</a:t>
            </a:r>
          </a:p>
          <a:p>
            <a:pPr>
              <a:buNone/>
            </a:pPr>
            <a:r>
              <a:rPr lang="ru-RU" i="1" dirty="0" smtClean="0"/>
              <a:t>Борьбу с </a:t>
            </a:r>
            <a:r>
              <a:rPr lang="ru-RU" i="1" dirty="0"/>
              <a:t>«рабочей аристократией» </a:t>
            </a:r>
            <a:r>
              <a:rPr lang="ru-RU" b="1" i="1" dirty="0"/>
              <a:t>мы </a:t>
            </a:r>
            <a:r>
              <a:rPr lang="ru-RU" b="1" i="1" dirty="0" smtClean="0"/>
              <a:t>ведём </a:t>
            </a:r>
            <a:r>
              <a:rPr lang="ru-RU" b="1" i="1" dirty="0"/>
              <a:t>от имени рабочей массы </a:t>
            </a:r>
            <a:r>
              <a:rPr lang="ru-RU" i="1" dirty="0"/>
              <a:t>и для привлечения </a:t>
            </a:r>
            <a:r>
              <a:rPr lang="ru-RU" i="1" dirty="0" smtClean="0"/>
              <a:t>её </a:t>
            </a:r>
            <a:r>
              <a:rPr lang="ru-RU" i="1" dirty="0"/>
              <a:t>на свою </a:t>
            </a:r>
            <a:r>
              <a:rPr lang="ru-RU" i="1" dirty="0" smtClean="0"/>
              <a:t>сторону; 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все оппортунистические 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вожди </a:t>
            </a:r>
            <a:r>
              <a:rPr lang="ru-RU" i="1" dirty="0"/>
              <a:t>профсоюзов, суть не что иное как «агенты буржуазии в рабочем движении» </a:t>
            </a:r>
            <a:r>
              <a:rPr lang="en-US" i="1" dirty="0" smtClean="0"/>
              <a:t>[</a:t>
            </a:r>
            <a:r>
              <a:rPr lang="ru-RU" i="1" dirty="0" smtClean="0"/>
              <a:t>…</a:t>
            </a:r>
            <a:r>
              <a:rPr lang="en-US" i="1" dirty="0" smtClean="0"/>
              <a:t>]</a:t>
            </a:r>
            <a:r>
              <a:rPr lang="ru-RU" i="1" dirty="0" smtClean="0"/>
              <a:t> или </a:t>
            </a:r>
            <a:r>
              <a:rPr lang="ru-RU" i="1" dirty="0"/>
              <a:t>«рабочие приказчики класса капиталистов</a:t>
            </a:r>
            <a:r>
              <a:rPr lang="ru-RU" i="1" dirty="0" smtClean="0"/>
              <a:t>». </a:t>
            </a:r>
            <a:r>
              <a:rPr lang="ru-RU" i="1" dirty="0"/>
              <a:t>Не работать внутри реакционных профсоюзов, </a:t>
            </a:r>
            <a:r>
              <a:rPr lang="ru-RU" i="1" dirty="0" smtClean="0"/>
              <a:t>это </a:t>
            </a:r>
            <a:r>
              <a:rPr lang="ru-RU" i="1" dirty="0"/>
              <a:t>значит оставить недостаточно развитые или отсталые </a:t>
            </a:r>
            <a:r>
              <a:rPr lang="ru-RU" b="1" i="1" dirty="0"/>
              <a:t>рабочие массы под влиянием реакционных вождей</a:t>
            </a:r>
            <a:r>
              <a:rPr lang="ru-RU" i="1" dirty="0"/>
              <a:t>, агентов буржуазии, рабочих аристократов или «обуржуазившихся рабочих</a:t>
            </a:r>
            <a:r>
              <a:rPr lang="ru-RU" i="1" dirty="0" smtClean="0"/>
              <a:t>». (</a:t>
            </a:r>
            <a:r>
              <a:rPr lang="ru-RU" b="1" i="1" dirty="0" smtClean="0"/>
              <a:t>«</a:t>
            </a:r>
            <a:r>
              <a:rPr lang="ru-RU" b="1" i="1" dirty="0"/>
              <a:t>Детская болезнь «левизны</a:t>
            </a:r>
            <a:r>
              <a:rPr lang="ru-RU" b="1" i="1" dirty="0" smtClean="0"/>
              <a:t>»…</a:t>
            </a:r>
            <a:r>
              <a:rPr lang="ru-RU" i="1" dirty="0" smtClean="0"/>
              <a:t>)</a:t>
            </a:r>
          </a:p>
          <a:p>
            <a:pPr>
              <a:buNone/>
            </a:pPr>
            <a:endParaRPr lang="ru-RU" i="1" dirty="0" smtClean="0"/>
          </a:p>
        </p:txBody>
      </p:sp>
      <p:pic>
        <p:nvPicPr>
          <p:cNvPr id="3074" name="Picture 2" descr="C:\Users\SPB Egida\Documents\Фоты из книг 2015 10 02\Интернет\armchairgeneral.com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21554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Практикум 3.</a:t>
            </a:r>
            <a:br>
              <a:rPr lang="ru-RU" dirty="0" smtClean="0"/>
            </a:br>
            <a:r>
              <a:rPr lang="ru-RU" dirty="0" smtClean="0"/>
              <a:t>Враг –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896" cy="496855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Тренинг для тренера</a:t>
            </a:r>
          </a:p>
          <a:p>
            <a:pPr>
              <a:buNone/>
            </a:pPr>
            <a:r>
              <a:rPr lang="ru-RU" i="1" dirty="0" smtClean="0"/>
              <a:t>Дайте тренеру список возможных ответов на вопросы (устно или на </a:t>
            </a:r>
            <a:r>
              <a:rPr lang="ru-RU" i="1" dirty="0" err="1" smtClean="0"/>
              <a:t>флипчарте</a:t>
            </a:r>
            <a:r>
              <a:rPr lang="ru-RU" i="1" dirty="0" smtClean="0"/>
              <a:t>):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Если созданный рабочими </a:t>
            </a:r>
            <a:r>
              <a:rPr lang="ru-RU" b="1" i="1" dirty="0" smtClean="0"/>
              <a:t>тред-юнионизм</a:t>
            </a:r>
            <a:r>
              <a:rPr lang="ru-RU" i="1" dirty="0" smtClean="0"/>
              <a:t> навязан пролетариату господствующим классом буржуазии, то почему </a:t>
            </a:r>
            <a:r>
              <a:rPr lang="ru-RU" b="1" i="1" dirty="0" smtClean="0"/>
              <a:t>социализм</a:t>
            </a:r>
            <a:r>
              <a:rPr lang="ru-RU" i="1" dirty="0" smtClean="0"/>
              <a:t>, созданный не рабочими, есть классовая идеология пролетариата?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Говоря, что ЗА ПРОЛЕТАРИАТ идёт борьба между </a:t>
            </a:r>
            <a:r>
              <a:rPr lang="ru-RU" i="1" dirty="0" smtClean="0"/>
              <a:t>идеями, привнесёнными </a:t>
            </a:r>
            <a:r>
              <a:rPr lang="ru-RU" i="1" dirty="0" smtClean="0"/>
              <a:t>тред-юнионизмом и социализмом, подтверждает ли Ленин правоту </a:t>
            </a:r>
            <a:r>
              <a:rPr lang="ru-RU" i="1" dirty="0" err="1" smtClean="0"/>
              <a:t>Махайского</a:t>
            </a:r>
            <a:r>
              <a:rPr lang="ru-RU" i="1" dirty="0" smtClean="0"/>
              <a:t>?</a:t>
            </a:r>
          </a:p>
        </p:txBody>
      </p:sp>
      <p:pic>
        <p:nvPicPr>
          <p:cNvPr id="3074" name="Picture 2" descr="C:\Users\SPB Egida\Documents\Фоты из книг 2015 10 02\Интернет\armchairgeneral.com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21554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Практикум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896" cy="496855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Общая дискуссия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i="1" dirty="0" smtClean="0"/>
              <a:t>Насколько оправдались в </a:t>
            </a:r>
            <a:r>
              <a:rPr lang="ru-RU" b="1" i="1" dirty="0" smtClean="0"/>
              <a:t>прошлом</a:t>
            </a:r>
            <a:r>
              <a:rPr lang="ru-RU" i="1" dirty="0" smtClean="0"/>
              <a:t> и актуальны </a:t>
            </a:r>
            <a:r>
              <a:rPr lang="ru-RU" b="1" i="1" dirty="0" smtClean="0"/>
              <a:t>сейчас</a:t>
            </a:r>
            <a:r>
              <a:rPr lang="ru-RU" i="1" dirty="0" smtClean="0"/>
              <a:t> тезисы об антирабочей сущности интеллигенции и «рабочей аристократии»?</a:t>
            </a:r>
          </a:p>
        </p:txBody>
      </p:sp>
      <p:pic>
        <p:nvPicPr>
          <p:cNvPr id="3074" name="Picture 2" descr="C:\Users\SPB Egida\Documents\Фоты из книг 2015 10 02\Интернет\armchairgeneral.com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21554" cy="1152128"/>
          </a:xfrm>
          <a:prstGeom prst="rect">
            <a:avLst/>
          </a:prstGeom>
          <a:noFill/>
        </p:spPr>
      </p:pic>
      <p:pic>
        <p:nvPicPr>
          <p:cNvPr id="5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3" cstate="print"/>
          <a:srcRect b="14407"/>
          <a:stretch>
            <a:fillRect/>
          </a:stretch>
        </p:blipFill>
        <p:spPr bwMode="auto">
          <a:xfrm>
            <a:off x="5796136" y="260648"/>
            <a:ext cx="1008112" cy="1152128"/>
          </a:xfrm>
          <a:prstGeom prst="rect">
            <a:avLst/>
          </a:prstGeom>
          <a:noFill/>
        </p:spPr>
      </p:pic>
      <p:pic>
        <p:nvPicPr>
          <p:cNvPr id="6" name="Picture 2" descr="C:\Users\SPB Egida\Documents\Для сайта новейш\Сайт с Терентьевым\Фотографии\Персоны\Shulyatikov VM.jpg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 l="18193" r="19567" b="32673"/>
          <a:stretch>
            <a:fillRect/>
          </a:stretch>
        </p:blipFill>
        <p:spPr bwMode="auto">
          <a:xfrm>
            <a:off x="6804248" y="260648"/>
            <a:ext cx="936104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Определения (О.Н. Москвин)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Рабочий</a:t>
            </a:r>
            <a:r>
              <a:rPr lang="ru-RU" dirty="0" smtClean="0"/>
              <a:t> – лицо исключительно физического труда или, говоря словами Л.Н. Павлова, тот, у кого физический труд составляет более 50% рабочего времени, и, несмотря на любое потребное применение также интеллектуального труда, является в конечном итоге главным, целеполагающим.</a:t>
            </a:r>
          </a:p>
          <a:p>
            <a:pPr>
              <a:buNone/>
            </a:pPr>
            <a:r>
              <a:rPr lang="ru-RU" b="1" dirty="0" smtClean="0"/>
              <a:t>Цель рабочей борьбы </a:t>
            </a:r>
            <a:r>
              <a:rPr lang="ru-RU" dirty="0" smtClean="0"/>
              <a:t>– ликвидация тяжёлых, грязных физических условий труда, тем самым, самоликвидация себя как класса.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«Не только капиталисты заинтересованы в эксплуатации рабочих, но и всё «образованное общество».</a:t>
            </a:r>
          </a:p>
          <a:p>
            <a:pPr>
              <a:buNone/>
            </a:pPr>
            <a:r>
              <a:rPr lang="ru-RU" i="1" dirty="0" smtClean="0"/>
              <a:t>«Любой строй, основанный на эксплуатации, враждебен рабочим, в том числе и социализм».</a:t>
            </a:r>
          </a:p>
          <a:p>
            <a:pPr>
              <a:buNone/>
            </a:pPr>
            <a:r>
              <a:rPr lang="ru-RU" i="1" dirty="0" smtClean="0"/>
              <a:t>«В основе новой эксплуатации будет лежать коллективная собственность».</a:t>
            </a:r>
          </a:p>
          <a:p>
            <a:pPr algn="r">
              <a:buNone/>
            </a:pPr>
            <a:r>
              <a:rPr lang="ru-RU" b="1" i="1" dirty="0" smtClean="0"/>
              <a:t>Я. </a:t>
            </a:r>
            <a:r>
              <a:rPr lang="ru-RU" b="1" i="1" dirty="0" err="1" smtClean="0"/>
              <a:t>Махайский</a:t>
            </a:r>
            <a:endParaRPr lang="ru-RU" b="1" i="1" dirty="0" smtClean="0"/>
          </a:p>
          <a:p>
            <a:pPr>
              <a:buNone/>
            </a:pPr>
            <a:r>
              <a:rPr lang="ru-RU" i="1" dirty="0" smtClean="0"/>
              <a:t>«</a:t>
            </a:r>
            <a:r>
              <a:rPr lang="ru-RU" i="1" dirty="0" err="1" smtClean="0"/>
              <a:t>Вольский</a:t>
            </a:r>
            <a:r>
              <a:rPr lang="ru-RU" i="1" dirty="0" smtClean="0"/>
              <a:t> сразу понял, что большевистская власть – это не власть рабочих».</a:t>
            </a:r>
          </a:p>
          <a:p>
            <a:pPr algn="r">
              <a:buNone/>
            </a:pPr>
            <a:r>
              <a:rPr lang="ru-RU" b="1" i="1" dirty="0" smtClean="0"/>
              <a:t>Р. </a:t>
            </a:r>
            <a:r>
              <a:rPr lang="ru-RU" b="1" i="1" dirty="0" err="1" smtClean="0"/>
              <a:t>Редлих</a:t>
            </a:r>
            <a:r>
              <a:rPr lang="ru-RU" b="1" i="1" dirty="0" smtClean="0"/>
              <a:t> о </a:t>
            </a:r>
            <a:r>
              <a:rPr lang="ru-RU" b="1" i="1" dirty="0" err="1" smtClean="0"/>
              <a:t>Махайском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Враг – интеллигенция?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85313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Интеллигенция</a:t>
            </a:r>
            <a:r>
              <a:rPr lang="ru-RU" dirty="0" smtClean="0"/>
              <a:t> («умственные рабочие») – последний господствующий класс, рождён индустриализацией</a:t>
            </a:r>
          </a:p>
          <a:p>
            <a:pPr>
              <a:buNone/>
            </a:pPr>
            <a:r>
              <a:rPr lang="ru-RU" b="1" dirty="0" smtClean="0"/>
              <a:t>Собственность интеллигенции </a:t>
            </a:r>
            <a:r>
              <a:rPr lang="ru-RU" dirty="0" smtClean="0"/>
              <a:t>– знания</a:t>
            </a:r>
          </a:p>
          <a:p>
            <a:pPr>
              <a:buNone/>
            </a:pPr>
            <a:r>
              <a:rPr lang="ru-RU" b="1" dirty="0" smtClean="0"/>
              <a:t>Марксизм</a:t>
            </a:r>
            <a:r>
              <a:rPr lang="ru-RU" dirty="0" smtClean="0"/>
              <a:t> – идеология господства интеллигенции</a:t>
            </a:r>
          </a:p>
          <a:p>
            <a:pPr>
              <a:buNone/>
            </a:pPr>
            <a:r>
              <a:rPr lang="ru-RU" b="1" dirty="0" smtClean="0"/>
              <a:t>Пролетариат</a:t>
            </a:r>
            <a:r>
              <a:rPr lang="ru-RU" dirty="0" smtClean="0"/>
              <a:t> («физические рабочие») – орудие прихода интеллигенции к власти</a:t>
            </a:r>
          </a:p>
          <a:p>
            <a:pPr>
              <a:buNone/>
            </a:pPr>
            <a:r>
              <a:rPr lang="ru-RU" b="1" dirty="0" smtClean="0"/>
              <a:t>Ядро пролетариата </a:t>
            </a:r>
            <a:r>
              <a:rPr lang="ru-RU" dirty="0" smtClean="0"/>
              <a:t>– чернорабочие</a:t>
            </a:r>
          </a:p>
          <a:p>
            <a:pPr>
              <a:buNone/>
            </a:pPr>
            <a:r>
              <a:rPr lang="ru-RU" b="1" dirty="0" smtClean="0"/>
              <a:t>Пролетарский социализм </a:t>
            </a:r>
            <a:r>
              <a:rPr lang="ru-RU" dirty="0" smtClean="0"/>
              <a:t>- общество, основанное на общей собственности, общедоступных знаниях и равенстве доходов</a:t>
            </a:r>
          </a:p>
          <a:p>
            <a:pPr>
              <a:buNone/>
            </a:pPr>
            <a:r>
              <a:rPr lang="ru-RU" b="1" dirty="0" smtClean="0"/>
              <a:t>Средство перехода к пролетарскому социализму </a:t>
            </a:r>
            <a:r>
              <a:rPr lang="ru-RU" dirty="0" smtClean="0"/>
              <a:t>– «рабочий заговор», всеобщая стачка, всемирное восстание</a:t>
            </a:r>
            <a:endParaRPr lang="ru-RU" dirty="0"/>
          </a:p>
        </p:txBody>
      </p:sp>
      <p:pic>
        <p:nvPicPr>
          <p:cNvPr id="1026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908720"/>
            <a:ext cx="2592288" cy="3461294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156176" y="4509120"/>
            <a:ext cx="2602632" cy="2016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 smtClean="0"/>
              <a:t>Ян </a:t>
            </a:r>
            <a:r>
              <a:rPr lang="ru-RU" sz="3200" b="1" dirty="0" err="1" smtClean="0"/>
              <a:t>Вацлав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Казимирович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Махайский</a:t>
            </a:r>
            <a:r>
              <a:rPr lang="ru-RU" sz="3200" b="1" dirty="0" smtClean="0"/>
              <a:t> </a:t>
            </a:r>
            <a:r>
              <a:rPr lang="ru-RU" sz="3200" dirty="0" smtClean="0"/>
              <a:t>(А. </a:t>
            </a:r>
            <a:r>
              <a:rPr lang="ru-RU" sz="3200" dirty="0" err="1" smtClean="0"/>
              <a:t>Вольский</a:t>
            </a:r>
            <a:r>
              <a:rPr lang="ru-RU" sz="3200" dirty="0" smtClean="0"/>
              <a:t>) (1866/67–1926)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3200" b="1" i="1" dirty="0"/>
              <a:t>«Умственный рабочий» (</a:t>
            </a:r>
            <a:r>
              <a:rPr lang="ru-RU" sz="3200" b="1" i="1" dirty="0" smtClean="0"/>
              <a:t>1898-1899 гг</a:t>
            </a:r>
            <a:r>
              <a:rPr lang="ru-RU" sz="3200" b="1" i="1" dirty="0"/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Наследники </a:t>
            </a:r>
            <a:r>
              <a:rPr lang="ru-RU" dirty="0" err="1" smtClean="0"/>
              <a:t>Махайского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1901 – 1903 </a:t>
            </a:r>
            <a:r>
              <a:rPr lang="ru-RU" dirty="0" smtClean="0"/>
              <a:t>– кружок (булочники, железнодорожники, печатники, ссыльные рабочие; состав – </a:t>
            </a:r>
            <a:r>
              <a:rPr lang="ru-RU" dirty="0" err="1" smtClean="0"/>
              <a:t>Махайский</a:t>
            </a:r>
            <a:r>
              <a:rPr lang="ru-RU" dirty="0" smtClean="0"/>
              <a:t>, А.Ф. </a:t>
            </a:r>
            <a:r>
              <a:rPr lang="ru-RU" dirty="0" err="1" smtClean="0"/>
              <a:t>Жолткевич</a:t>
            </a:r>
            <a:r>
              <a:rPr lang="ru-RU" dirty="0" smtClean="0"/>
              <a:t>, Б. </a:t>
            </a:r>
            <a:r>
              <a:rPr lang="ru-RU" dirty="0" err="1" smtClean="0"/>
              <a:t>Миткевич</a:t>
            </a:r>
            <a:r>
              <a:rPr lang="ru-RU" dirty="0" smtClean="0"/>
              <a:t>, П. </a:t>
            </a:r>
            <a:r>
              <a:rPr lang="ru-RU" dirty="0" err="1" smtClean="0"/>
              <a:t>Верхотуров</a:t>
            </a:r>
            <a:r>
              <a:rPr lang="ru-RU" dirty="0" smtClean="0"/>
              <a:t>, булочник Чуприна, </a:t>
            </a:r>
            <a:r>
              <a:rPr lang="ru-RU" dirty="0" err="1" smtClean="0"/>
              <a:t>Гольцобл</a:t>
            </a:r>
            <a:r>
              <a:rPr lang="ru-RU" dirty="0" smtClean="0"/>
              <a:t>, </a:t>
            </a:r>
            <a:r>
              <a:rPr lang="ru-RU" dirty="0" err="1" smtClean="0"/>
              <a:t>Женда</a:t>
            </a:r>
            <a:r>
              <a:rPr lang="ru-RU" dirty="0" smtClean="0"/>
              <a:t> и др.)</a:t>
            </a:r>
          </a:p>
          <a:p>
            <a:pPr>
              <a:buNone/>
            </a:pPr>
            <a:r>
              <a:rPr lang="ru-RU" b="1" dirty="0" smtClean="0"/>
              <a:t>1901</a:t>
            </a:r>
            <a:r>
              <a:rPr lang="ru-RU" dirty="0" smtClean="0"/>
              <a:t> </a:t>
            </a:r>
            <a:r>
              <a:rPr lang="ru-RU" b="1" dirty="0" smtClean="0"/>
              <a:t>– 1905 </a:t>
            </a:r>
            <a:r>
              <a:rPr lang="ru-RU" dirty="0" smtClean="0"/>
              <a:t>– «Союз Рабочего заговора», «Рабочая воля» (Х.И. </a:t>
            </a:r>
            <a:r>
              <a:rPr lang="ru-RU" dirty="0" err="1" smtClean="0"/>
              <a:t>Трахтенберг</a:t>
            </a:r>
            <a:r>
              <a:rPr lang="ru-RU" dirty="0" smtClean="0"/>
              <a:t>), «Непримиримые» в Одессе (Ольга </a:t>
            </a:r>
            <a:r>
              <a:rPr lang="ru-RU" dirty="0" err="1" smtClean="0"/>
              <a:t>Таратута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b="1" dirty="0" smtClean="0"/>
              <a:t>1905 – 1907</a:t>
            </a:r>
            <a:r>
              <a:rPr lang="ru-RU" dirty="0" smtClean="0"/>
              <a:t> – «Рабочий заговор» в Санкт-Петербурге (В. </a:t>
            </a:r>
            <a:r>
              <a:rPr lang="ru-RU" dirty="0" err="1" smtClean="0"/>
              <a:t>Гурари</a:t>
            </a:r>
            <a:r>
              <a:rPr lang="ru-RU" dirty="0" smtClean="0"/>
              <a:t>, Р. Марголин)</a:t>
            </a:r>
          </a:p>
          <a:p>
            <a:pPr>
              <a:buNone/>
            </a:pPr>
            <a:r>
              <a:rPr lang="ru-RU" dirty="0" smtClean="0"/>
              <a:t>Кружки в </a:t>
            </a:r>
            <a:r>
              <a:rPr lang="ru-RU" dirty="0" err="1" smtClean="0"/>
              <a:t>Екатеринославе</a:t>
            </a:r>
            <a:r>
              <a:rPr lang="ru-RU" dirty="0" smtClean="0"/>
              <a:t>, Вильно, </a:t>
            </a:r>
            <a:r>
              <a:rPr lang="ru-RU" dirty="0" err="1" smtClean="0"/>
              <a:t>Белостоке</a:t>
            </a:r>
            <a:r>
              <a:rPr lang="ru-RU" dirty="0" smtClean="0"/>
              <a:t>, Варшаве</a:t>
            </a:r>
          </a:p>
          <a:p>
            <a:pPr>
              <a:buNone/>
            </a:pPr>
            <a:r>
              <a:rPr lang="ru-RU" b="1" dirty="0" smtClean="0"/>
              <a:t>1917 – 1918 </a:t>
            </a:r>
            <a:r>
              <a:rPr lang="ru-RU" dirty="0" smtClean="0"/>
              <a:t>– движение чернорабочих («тарифное движение») в Петрограде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«Обобществление [средств производства] освобождает не рабов ручного труда, а интеллигенцию от подчинения капиталистам и капиталистическому государству; оно ведет к укреплению классового рабства, к упрочению рабочей неволи».</a:t>
            </a:r>
          </a:p>
          <a:p>
            <a:pPr algn="r">
              <a:buNone/>
            </a:pPr>
            <a:r>
              <a:rPr lang="ru-RU" dirty="0" smtClean="0"/>
              <a:t>(</a:t>
            </a:r>
            <a:r>
              <a:rPr lang="ru-RU" dirty="0" err="1" smtClean="0"/>
              <a:t>Евг</a:t>
            </a:r>
            <a:r>
              <a:rPr lang="ru-RU" dirty="0" smtClean="0"/>
              <a:t>. Лозинский. «Что же такое, наконец, интеллигенция»)</a:t>
            </a:r>
          </a:p>
        </p:txBody>
      </p:sp>
      <p:pic>
        <p:nvPicPr>
          <p:cNvPr id="4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008112" cy="1346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Рабочие партии без интеллигенции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1904</a:t>
            </a:r>
            <a:r>
              <a:rPr lang="ru-RU" dirty="0" smtClean="0"/>
              <a:t> - Союз русских рабочих // черносотенец, литограф </a:t>
            </a:r>
            <a:r>
              <a:rPr lang="ru-RU" b="1" dirty="0" err="1" smtClean="0"/>
              <a:t>Клеоник</a:t>
            </a:r>
            <a:r>
              <a:rPr lang="ru-RU" b="1" dirty="0" smtClean="0"/>
              <a:t> Цитович </a:t>
            </a:r>
            <a:r>
              <a:rPr lang="ru-RU" dirty="0" smtClean="0"/>
              <a:t>(Киев);</a:t>
            </a:r>
          </a:p>
          <a:p>
            <a:pPr>
              <a:buNone/>
            </a:pPr>
            <a:r>
              <a:rPr lang="ru-RU" b="1" dirty="0" smtClean="0"/>
              <a:t>1906</a:t>
            </a:r>
            <a:r>
              <a:rPr lang="ru-RU" dirty="0" smtClean="0"/>
              <a:t> - Независимая социалистическая рабочая партия // </a:t>
            </a:r>
            <a:r>
              <a:rPr lang="ru-RU" dirty="0" err="1" smtClean="0"/>
              <a:t>зубатовец</a:t>
            </a:r>
            <a:r>
              <a:rPr lang="ru-RU" dirty="0" smtClean="0"/>
              <a:t>, литейщик </a:t>
            </a:r>
            <a:r>
              <a:rPr lang="ru-RU" b="1" dirty="0" smtClean="0"/>
              <a:t>Михаил Ушаков </a:t>
            </a:r>
            <a:r>
              <a:rPr lang="ru-RU" dirty="0" smtClean="0"/>
              <a:t>(Питер);</a:t>
            </a:r>
          </a:p>
          <a:p>
            <a:pPr>
              <a:buNone/>
            </a:pPr>
            <a:r>
              <a:rPr lang="ru-RU" b="1" dirty="0" smtClean="0"/>
              <a:t>1918</a:t>
            </a:r>
            <a:r>
              <a:rPr lang="ru-RU" dirty="0" smtClean="0"/>
              <a:t> - Всероссийская единая рабочая партия (ЕРП) // меньшевик, слесарь </a:t>
            </a:r>
            <a:r>
              <a:rPr lang="ru-RU" b="1" dirty="0" smtClean="0"/>
              <a:t>Николай Глебов-Путиловский </a:t>
            </a:r>
            <a:r>
              <a:rPr lang="ru-RU" dirty="0" smtClean="0"/>
              <a:t>(Питер);</a:t>
            </a:r>
          </a:p>
          <a:p>
            <a:pPr>
              <a:buNone/>
            </a:pPr>
            <a:r>
              <a:rPr lang="ru-RU" b="1" dirty="0" smtClean="0"/>
              <a:t>1919</a:t>
            </a:r>
            <a:r>
              <a:rPr lang="ru-RU" dirty="0" smtClean="0"/>
              <a:t> - Христианско-социалистическая рабоче-крестьянская партия // </a:t>
            </a:r>
            <a:r>
              <a:rPr lang="ru-RU" dirty="0" err="1" smtClean="0"/>
              <a:t>зубатовец</a:t>
            </a:r>
            <a:r>
              <a:rPr lang="ru-RU" dirty="0" smtClean="0"/>
              <a:t>, ткач </a:t>
            </a:r>
            <a:r>
              <a:rPr lang="ru-RU" b="1" dirty="0" smtClean="0"/>
              <a:t>Фёдор </a:t>
            </a:r>
            <a:r>
              <a:rPr lang="ru-RU" b="1" dirty="0" err="1" smtClean="0"/>
              <a:t>Жилкин</a:t>
            </a:r>
            <a:r>
              <a:rPr lang="ru-RU" b="1" dirty="0" smtClean="0"/>
              <a:t> </a:t>
            </a:r>
            <a:r>
              <a:rPr lang="ru-RU" dirty="0" smtClean="0"/>
              <a:t>(Москва);</a:t>
            </a:r>
          </a:p>
          <a:p>
            <a:pPr>
              <a:buNone/>
            </a:pPr>
            <a:r>
              <a:rPr lang="ru-RU" b="1" dirty="0" smtClean="0"/>
              <a:t>1920</a:t>
            </a:r>
            <a:r>
              <a:rPr lang="ru-RU" dirty="0" smtClean="0"/>
              <a:t> - "Рабочая оппозиция" Российской коммунистической партии (большевиков) // большевик, токарь </a:t>
            </a:r>
            <a:r>
              <a:rPr lang="ru-RU" b="1" dirty="0" smtClean="0"/>
              <a:t>Александр Шляпников </a:t>
            </a:r>
            <a:r>
              <a:rPr lang="ru-RU" dirty="0" smtClean="0"/>
              <a:t>(Москва);</a:t>
            </a:r>
          </a:p>
          <a:p>
            <a:pPr>
              <a:buNone/>
            </a:pPr>
            <a:r>
              <a:rPr lang="ru-RU" b="1" dirty="0" smtClean="0"/>
              <a:t>1921</a:t>
            </a:r>
            <a:r>
              <a:rPr lang="ru-RU" dirty="0" smtClean="0"/>
              <a:t> - Рабоче-крестьянская социалистическая партия (РКСП) // большевик, слесарь-инструментальщик </a:t>
            </a:r>
            <a:r>
              <a:rPr lang="ru-RU" b="1" dirty="0" smtClean="0"/>
              <a:t>Василий Панюшкин </a:t>
            </a:r>
            <a:r>
              <a:rPr lang="ru-RU" dirty="0" smtClean="0"/>
              <a:t>(Москва);</a:t>
            </a:r>
          </a:p>
          <a:p>
            <a:pPr>
              <a:buNone/>
            </a:pPr>
            <a:r>
              <a:rPr lang="ru-RU" b="1" dirty="0" smtClean="0"/>
              <a:t>1923</a:t>
            </a:r>
            <a:r>
              <a:rPr lang="ru-RU" dirty="0" smtClean="0"/>
              <a:t> - Рабочая группа Российской коммунистической партии // РГ РКП; большевик, слесарь </a:t>
            </a:r>
            <a:r>
              <a:rPr lang="ru-RU" b="1" dirty="0" smtClean="0"/>
              <a:t>Гавриил Мясников </a:t>
            </a:r>
            <a:r>
              <a:rPr lang="ru-RU" dirty="0" smtClean="0"/>
              <a:t>(Пермь).</a:t>
            </a:r>
          </a:p>
        </p:txBody>
      </p:sp>
      <p:pic>
        <p:nvPicPr>
          <p:cNvPr id="4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008112" cy="1346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Спецеедство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«</a:t>
            </a:r>
            <a:r>
              <a:rPr lang="ru-RU" dirty="0" err="1" smtClean="0"/>
              <a:t>Спецеедство</a:t>
            </a:r>
            <a:r>
              <a:rPr lang="ru-RU" dirty="0" smtClean="0"/>
              <a:t>» – враждебность в рабочей среде по отношению к специалистам (в 1920-1930-е гг. – к «буржуазным» и советским «спецам»)</a:t>
            </a:r>
          </a:p>
          <a:p>
            <a:pPr>
              <a:buNone/>
            </a:pPr>
            <a:r>
              <a:rPr lang="ru-RU" b="1" dirty="0" err="1" smtClean="0"/>
              <a:t>Нач</a:t>
            </a:r>
            <a:r>
              <a:rPr lang="ru-RU" b="1" dirty="0" smtClean="0"/>
              <a:t>. 1900-х </a:t>
            </a:r>
            <a:r>
              <a:rPr lang="ru-RU" dirty="0" smtClean="0"/>
              <a:t>– Тифлисские железнодорожные мастерские</a:t>
            </a:r>
          </a:p>
          <a:p>
            <a:pPr>
              <a:buNone/>
            </a:pPr>
            <a:r>
              <a:rPr lang="ru-RU" b="1" dirty="0" smtClean="0"/>
              <a:t>1910</a:t>
            </a:r>
            <a:r>
              <a:rPr lang="ru-RU" dirty="0" smtClean="0"/>
              <a:t> – убийство управляющего завода «Феникс» модельщиком А. </a:t>
            </a:r>
            <a:r>
              <a:rPr lang="ru-RU" b="1" dirty="0" smtClean="0"/>
              <a:t>Степановым</a:t>
            </a:r>
          </a:p>
          <a:p>
            <a:pPr>
              <a:buNone/>
            </a:pPr>
            <a:r>
              <a:rPr lang="ru-RU" b="1" dirty="0" smtClean="0"/>
              <a:t>1921 </a:t>
            </a:r>
            <a:r>
              <a:rPr lang="ru-RU" dirty="0" smtClean="0"/>
              <a:t>– самоубийство инженера В.В. </a:t>
            </a:r>
            <a:r>
              <a:rPr lang="ru-RU" b="1" dirty="0" err="1" smtClean="0"/>
              <a:t>Ольденборгера</a:t>
            </a:r>
            <a:r>
              <a:rPr lang="ru-RU" dirty="0" smtClean="0"/>
              <a:t>, затравленного рабочими выдвиженцами (Москва)</a:t>
            </a:r>
          </a:p>
          <a:p>
            <a:pPr>
              <a:buNone/>
            </a:pPr>
            <a:r>
              <a:rPr lang="ru-RU" b="1" dirty="0" smtClean="0"/>
              <a:t>1928 </a:t>
            </a:r>
            <a:r>
              <a:rPr lang="ru-RU" dirty="0" smtClean="0"/>
              <a:t> - </a:t>
            </a:r>
            <a:r>
              <a:rPr lang="ru-RU" dirty="0" err="1" smtClean="0"/>
              <a:t>Шахтинское</a:t>
            </a:r>
            <a:r>
              <a:rPr lang="ru-RU" dirty="0" smtClean="0"/>
              <a:t> дело; кампания в «Ленинградской правде» против «старых порядков»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3 ноября 1928</a:t>
            </a:r>
            <a:r>
              <a:rPr lang="ru-RU" dirty="0" smtClean="0"/>
              <a:t> – убийство мастера-выдвиженца </a:t>
            </a:r>
            <a:r>
              <a:rPr lang="ru-RU" b="1" dirty="0" smtClean="0"/>
              <a:t>Степанова</a:t>
            </a:r>
            <a:r>
              <a:rPr lang="ru-RU" dirty="0" smtClean="0"/>
              <a:t> рабочим </a:t>
            </a:r>
            <a:r>
              <a:rPr lang="ru-RU" b="1" dirty="0" smtClean="0"/>
              <a:t>Быковым</a:t>
            </a:r>
            <a:r>
              <a:rPr lang="ru-RU" dirty="0" smtClean="0"/>
              <a:t> (Ленинград)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dirty="0" err="1" smtClean="0"/>
              <a:t>Спецеедство</a:t>
            </a:r>
            <a:r>
              <a:rPr lang="ru-RU" dirty="0" smtClean="0"/>
              <a:t>» связано с явлениями «вредительства» и массового хулиганства.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008112" cy="1346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Практикум 1.</a:t>
            </a:r>
            <a:br>
              <a:rPr lang="ru-RU" sz="4000" dirty="0" smtClean="0"/>
            </a:br>
            <a:r>
              <a:rPr lang="ru-RU" sz="4000" dirty="0" smtClean="0"/>
              <a:t>Враг – интеллигенция?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147248" cy="44644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Тезисы для линейки: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Знание действительно является орудием господства.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Во всех странах «реального социализма» ограничивались свобода слова и доступ к информации.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Равенство доходов – действительный интерес пролетариата.</a:t>
            </a:r>
            <a:endParaRPr lang="ru-RU" i="1" dirty="0"/>
          </a:p>
        </p:txBody>
      </p:sp>
      <p:pic>
        <p:nvPicPr>
          <p:cNvPr id="1026" name="Picture 2" descr="C:\Users\SPB Egida\Documents\Для сайта новейш\Сайт с Терентьевым\Презентации\Враги прол-та\Махайский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008112" cy="1346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Враг - рабочая аристократия?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Капитал не однороден:</a:t>
            </a:r>
            <a:endParaRPr lang="ru-RU" dirty="0"/>
          </a:p>
          <a:p>
            <a:r>
              <a:rPr lang="ru-RU" b="1" dirty="0" smtClean="0"/>
              <a:t>К. низкого строения </a:t>
            </a:r>
            <a:r>
              <a:rPr lang="ru-RU" dirty="0" smtClean="0"/>
              <a:t>(старая фабрика) – труд низкой квалификации, «выжимание пота»</a:t>
            </a:r>
          </a:p>
          <a:p>
            <a:r>
              <a:rPr lang="ru-RU" b="1" dirty="0" smtClean="0"/>
              <a:t>К. высокого строения </a:t>
            </a:r>
            <a:r>
              <a:rPr lang="ru-RU" dirty="0" smtClean="0"/>
              <a:t>(машинное производство) – труд высокой квалификации, сдержанная эксплуатация</a:t>
            </a:r>
            <a:endParaRPr lang="ru-RU" b="1" dirty="0" smtClean="0"/>
          </a:p>
          <a:p>
            <a:r>
              <a:rPr lang="ru-RU" b="1" dirty="0" smtClean="0"/>
              <a:t>Рабочая аристократия </a:t>
            </a:r>
            <a:r>
              <a:rPr lang="ru-RU" dirty="0" smtClean="0"/>
              <a:t>(РА) – наиболее квалифицированный слой пролетариата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SPB Egida\Documents\Для сайта новейш\Сайт с Терентьевым\Фотографии\Персоны\Shulyatikov VM.jpg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5940152" y="1196752"/>
            <a:ext cx="2823272" cy="321225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940152" y="4509120"/>
            <a:ext cx="2818656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/>
              <a:t>Владимир Михайлович </a:t>
            </a:r>
            <a:r>
              <a:rPr lang="ru-RU" sz="3200" b="1" dirty="0" err="1" smtClean="0"/>
              <a:t>Шулятиков</a:t>
            </a:r>
            <a:r>
              <a:rPr lang="ru-RU" sz="3200" b="1" dirty="0" smtClean="0"/>
              <a:t> </a:t>
            </a:r>
            <a:r>
              <a:rPr lang="ru-RU" sz="3200" dirty="0" smtClean="0"/>
              <a:t>(1872-1912)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i="1" dirty="0"/>
              <a:t>«Тред-юнионистская опасность» (1907 г.)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1250</Words>
  <Application>Microsoft Office PowerPoint</Application>
  <PresentationFormat>Экран (4:3)</PresentationFormat>
  <Paragraphs>109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Интеллигенция и рабочая аристократия – враги пролетариата?</vt:lpstr>
      <vt:lpstr>Определения (О.Н. Москвин)</vt:lpstr>
      <vt:lpstr>Цитаты</vt:lpstr>
      <vt:lpstr>Враг – интеллигенция?</vt:lpstr>
      <vt:lpstr>Наследники Махайского</vt:lpstr>
      <vt:lpstr>Рабочие партии без интеллигенции</vt:lpstr>
      <vt:lpstr>«Спецеедство»</vt:lpstr>
      <vt:lpstr>Практикум 1. Враг – интеллигенция?</vt:lpstr>
      <vt:lpstr>Враг - рабочая аристократия?</vt:lpstr>
      <vt:lpstr>Враг - рабочая аристократия?</vt:lpstr>
      <vt:lpstr>Враг - рабочая аристократия?</vt:lpstr>
      <vt:lpstr>Практикум 2. Враг - рабочая аристократия?</vt:lpstr>
      <vt:lpstr>Враг – рабочая аристократия?</vt:lpstr>
      <vt:lpstr>Враг – рабочая аристократия?</vt:lpstr>
      <vt:lpstr>Враг – рабочая аристократия?</vt:lpstr>
      <vt:lpstr>Практикум 3. Враг – рабочая аристократия?</vt:lpstr>
      <vt:lpstr>Практикум 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Пролетариат и его «враги»</dc:title>
  <dc:creator>SPB Egida</dc:creator>
  <cp:lastModifiedBy>SPB Egida</cp:lastModifiedBy>
  <cp:revision>94</cp:revision>
  <dcterms:created xsi:type="dcterms:W3CDTF">2015-10-15T10:38:41Z</dcterms:created>
  <dcterms:modified xsi:type="dcterms:W3CDTF">2016-01-13T15:52:57Z</dcterms:modified>
</cp:coreProperties>
</file>