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3" r:id="rId6"/>
    <p:sldId id="259" r:id="rId7"/>
    <p:sldId id="266" r:id="rId8"/>
    <p:sldId id="265" r:id="rId9"/>
    <p:sldId id="260" r:id="rId10"/>
    <p:sldId id="261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BAE3BF5-1B13-45EB-8740-2453F4A6CADF}" type="datetimeFigureOut">
              <a:rPr lang="ru-RU" smtClean="0"/>
              <a:t>26.04.2015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AEA4973-FD59-4F9D-B12E-5DB33FB984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Две «Октябрьские революции»</a:t>
            </a:r>
            <a:br>
              <a:rPr lang="ru-RU" dirty="0" smtClean="0"/>
            </a:br>
            <a:r>
              <a:rPr lang="ru-RU" sz="3600" dirty="0" smtClean="0"/>
              <a:t>(как народ завоевал и потерял права)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653136"/>
            <a:ext cx="5114778" cy="1101248"/>
          </a:xfrm>
        </p:spPr>
        <p:txBody>
          <a:bodyPr>
            <a:normAutofit/>
          </a:bodyPr>
          <a:lstStyle/>
          <a:p>
            <a:pPr algn="r"/>
            <a:r>
              <a:rPr lang="ru-RU" b="1" i="1" dirty="0" smtClean="0">
                <a:solidFill>
                  <a:schemeClr val="tx1"/>
                </a:solidFill>
              </a:rPr>
              <a:t>Вадим Большаков</a:t>
            </a:r>
          </a:p>
          <a:p>
            <a:pPr algn="r"/>
            <a:r>
              <a:rPr lang="ru-RU" sz="1800" i="1" dirty="0" smtClean="0">
                <a:solidFill>
                  <a:schemeClr val="tx1"/>
                </a:solidFill>
              </a:rPr>
              <a:t>Санкт-Петербург, 10 декабря 2014 г.</a:t>
            </a:r>
          </a:p>
          <a:p>
            <a:pPr algn="r"/>
            <a:r>
              <a:rPr lang="ru-RU" sz="1800" i="1" dirty="0" smtClean="0">
                <a:solidFill>
                  <a:schemeClr val="tx1"/>
                </a:solidFill>
              </a:rPr>
              <a:t>Сайт – </a:t>
            </a:r>
            <a:r>
              <a:rPr lang="en-US" sz="1800" i="1" dirty="0" smtClean="0">
                <a:solidFill>
                  <a:schemeClr val="tx1"/>
                </a:solidFill>
              </a:rPr>
              <a:t>istprof.atlabs.ru</a:t>
            </a:r>
            <a:endParaRPr lang="ru-RU" sz="1800" i="1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1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Победа большевистской диктатуры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>
                <a:solidFill>
                  <a:srgbClr val="0070C0"/>
                </a:solidFill>
              </a:rPr>
              <a:t>вместо неприкосновенности </a:t>
            </a:r>
            <a:r>
              <a:rPr lang="ru-RU" dirty="0">
                <a:solidFill>
                  <a:srgbClr val="0070C0"/>
                </a:solidFill>
              </a:rPr>
              <a:t>личности </a:t>
            </a:r>
            <a:r>
              <a:rPr lang="ru-RU" dirty="0"/>
              <a:t>– </a:t>
            </a:r>
            <a:r>
              <a:rPr lang="ru-RU" i="1" dirty="0" smtClean="0"/>
              <a:t>произвол </a:t>
            </a:r>
            <a:r>
              <a:rPr lang="ru-RU" i="1" dirty="0"/>
              <a:t>в отношении личности,</a:t>
            </a:r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вместо свободы </a:t>
            </a:r>
            <a:r>
              <a:rPr lang="ru-RU" dirty="0">
                <a:solidFill>
                  <a:srgbClr val="0070C0"/>
                </a:solidFill>
              </a:rPr>
              <a:t>совести </a:t>
            </a:r>
            <a:r>
              <a:rPr lang="ru-RU" dirty="0"/>
              <a:t>– </a:t>
            </a:r>
            <a:r>
              <a:rPr lang="ru-RU" i="1" dirty="0"/>
              <a:t>борьба </a:t>
            </a:r>
            <a:r>
              <a:rPr lang="ru-RU" i="1" dirty="0" smtClean="0"/>
              <a:t>с </a:t>
            </a:r>
            <a:r>
              <a:rPr lang="ru-RU" i="1" dirty="0" smtClean="0"/>
              <a:t>инакомыслием,</a:t>
            </a:r>
            <a:endParaRPr lang="ru-RU" i="1" dirty="0"/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вместо свободы </a:t>
            </a:r>
            <a:r>
              <a:rPr lang="ru-RU" dirty="0">
                <a:solidFill>
                  <a:srgbClr val="0070C0"/>
                </a:solidFill>
              </a:rPr>
              <a:t>слова </a:t>
            </a:r>
            <a:r>
              <a:rPr lang="ru-RU" dirty="0" smtClean="0"/>
              <a:t>– </a:t>
            </a:r>
            <a:r>
              <a:rPr lang="ru-RU" i="1" dirty="0" smtClean="0"/>
              <a:t>намордник на СМИ,</a:t>
            </a:r>
            <a:endParaRPr lang="ru-RU" i="1" dirty="0"/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вместо свободы собраний </a:t>
            </a:r>
            <a:r>
              <a:rPr lang="ru-RU" dirty="0"/>
              <a:t>– </a:t>
            </a:r>
            <a:r>
              <a:rPr lang="ru-RU" i="1" dirty="0" smtClean="0"/>
              <a:t>казённые митинги,</a:t>
            </a:r>
            <a:endParaRPr lang="ru-RU" i="1" dirty="0"/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вместо свободы </a:t>
            </a:r>
            <a:r>
              <a:rPr lang="ru-RU" dirty="0">
                <a:solidFill>
                  <a:srgbClr val="0070C0"/>
                </a:solidFill>
              </a:rPr>
              <a:t>союзов </a:t>
            </a:r>
            <a:r>
              <a:rPr lang="ru-RU" dirty="0" smtClean="0"/>
              <a:t>– </a:t>
            </a:r>
            <a:r>
              <a:rPr lang="ru-RU" i="1" dirty="0" smtClean="0"/>
              <a:t>профсоюзы </a:t>
            </a:r>
            <a:r>
              <a:rPr lang="ru-RU" i="1" dirty="0" smtClean="0"/>
              <a:t>разгромлены и подчинены, </a:t>
            </a:r>
            <a:r>
              <a:rPr lang="ru-RU" i="1" dirty="0" smtClean="0"/>
              <a:t>партии в тюрьмах,</a:t>
            </a:r>
            <a:endParaRPr lang="ru-RU" i="1" dirty="0"/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вместо всеобщего избирательного права </a:t>
            </a:r>
            <a:r>
              <a:rPr lang="ru-RU" dirty="0"/>
              <a:t>– </a:t>
            </a:r>
            <a:r>
              <a:rPr lang="ru-RU" i="1" dirty="0" smtClean="0"/>
              <a:t>классовое,</a:t>
            </a:r>
            <a:endParaRPr lang="ru-RU" i="1" dirty="0"/>
          </a:p>
          <a:p>
            <a:pPr lvl="0"/>
            <a:r>
              <a:rPr lang="ru-RU" dirty="0" smtClean="0">
                <a:solidFill>
                  <a:srgbClr val="0070C0"/>
                </a:solidFill>
              </a:rPr>
              <a:t>вместо парламента </a:t>
            </a:r>
            <a:r>
              <a:rPr lang="ru-RU" dirty="0" smtClean="0"/>
              <a:t>– </a:t>
            </a:r>
            <a:r>
              <a:rPr lang="ru-RU" i="1" dirty="0" smtClean="0"/>
              <a:t>классовые </a:t>
            </a:r>
            <a:r>
              <a:rPr lang="ru-RU" i="1" dirty="0"/>
              <a:t>Советы, </a:t>
            </a:r>
            <a:r>
              <a:rPr lang="ru-RU" i="1" dirty="0" smtClean="0"/>
              <a:t>лишённые власти.</a:t>
            </a:r>
          </a:p>
          <a:p>
            <a:pPr marL="0" lv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стране установилась диктатура.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162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выводы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1905 - Победа в мирной борьбе за Конституцию оказалась возможна благодаря </a:t>
            </a:r>
            <a:r>
              <a:rPr lang="ru-RU" b="1" dirty="0" smtClean="0"/>
              <a:t>соединённому натиску </a:t>
            </a:r>
            <a:r>
              <a:rPr lang="ru-RU" dirty="0" smtClean="0"/>
              <a:t>всех слоёв городского общества.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Ударной силой при мирном завоевании Конституции в России были выступившие единым фронтом </a:t>
            </a:r>
            <a:r>
              <a:rPr lang="ru-RU" b="1" dirty="0" smtClean="0"/>
              <a:t>профсоюзы</a:t>
            </a:r>
            <a:r>
              <a:rPr lang="ru-RU" dirty="0" smtClean="0"/>
              <a:t> рабочих и служащих.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1917 - Первыми удар диктатуры </a:t>
            </a:r>
            <a:r>
              <a:rPr lang="ru-RU" dirty="0"/>
              <a:t>приняли на себя </a:t>
            </a:r>
            <a:r>
              <a:rPr lang="ru-RU" b="1" dirty="0" smtClean="0"/>
              <a:t>профсоюзы</a:t>
            </a:r>
            <a:r>
              <a:rPr lang="ru-RU" dirty="0" smtClean="0"/>
              <a:t> (служащих).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Победа диктатуры была обеспечена </a:t>
            </a:r>
            <a:r>
              <a:rPr lang="ru-RU" b="1" dirty="0" smtClean="0"/>
              <a:t>расколом</a:t>
            </a:r>
            <a:r>
              <a:rPr lang="ru-RU" dirty="0" smtClean="0"/>
              <a:t> в среде городского общества на 3 фракции: буржуазии, интеллигенции, рабочих.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76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 самодержавии…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народ не имел права на:</a:t>
            </a:r>
          </a:p>
          <a:p>
            <a:pPr lvl="1"/>
            <a:r>
              <a:rPr lang="ru-RU" i="1" dirty="0" smtClean="0"/>
              <a:t>неприкосновенность </a:t>
            </a:r>
            <a:br>
              <a:rPr lang="ru-RU" i="1" dirty="0" smtClean="0"/>
            </a:br>
            <a:r>
              <a:rPr lang="ru-RU" i="1" dirty="0" smtClean="0"/>
              <a:t>личности</a:t>
            </a:r>
            <a:r>
              <a:rPr lang="ru-RU" i="1" dirty="0"/>
              <a:t>,</a:t>
            </a:r>
          </a:p>
          <a:p>
            <a:pPr lvl="1"/>
            <a:r>
              <a:rPr lang="ru-RU" i="1" dirty="0" smtClean="0"/>
              <a:t>свободу </a:t>
            </a:r>
            <a:r>
              <a:rPr lang="ru-RU" i="1" dirty="0"/>
              <a:t>совести,</a:t>
            </a:r>
          </a:p>
          <a:p>
            <a:pPr lvl="1"/>
            <a:r>
              <a:rPr lang="ru-RU" i="1" dirty="0" smtClean="0"/>
              <a:t>свободу </a:t>
            </a:r>
            <a:r>
              <a:rPr lang="ru-RU" i="1" dirty="0"/>
              <a:t>слова,</a:t>
            </a:r>
          </a:p>
          <a:p>
            <a:pPr lvl="1"/>
            <a:r>
              <a:rPr lang="ru-RU" i="1" dirty="0" smtClean="0"/>
              <a:t>свободу </a:t>
            </a:r>
            <a:r>
              <a:rPr lang="ru-RU" i="1" dirty="0"/>
              <a:t>собраний,</a:t>
            </a:r>
          </a:p>
          <a:p>
            <a:pPr lvl="1"/>
            <a:r>
              <a:rPr lang="ru-RU" i="1" dirty="0" smtClean="0"/>
              <a:t>свободу </a:t>
            </a:r>
            <a:r>
              <a:rPr lang="ru-RU" i="1" dirty="0"/>
              <a:t>союзов,</a:t>
            </a:r>
          </a:p>
          <a:p>
            <a:pPr lvl="1"/>
            <a:r>
              <a:rPr lang="ru-RU" i="1" dirty="0" smtClean="0"/>
              <a:t>выборы в законодательные</a:t>
            </a:r>
            <a:br>
              <a:rPr lang="ru-RU" i="1" dirty="0" smtClean="0"/>
            </a:br>
            <a:r>
              <a:rPr lang="ru-RU" i="1" dirty="0" smtClean="0"/>
              <a:t>органы власти,</a:t>
            </a:r>
            <a:endParaRPr lang="ru-RU" i="1" dirty="0"/>
          </a:p>
          <a:p>
            <a:pPr lvl="1"/>
            <a:r>
              <a:rPr lang="ru-RU" i="1" dirty="0" smtClean="0"/>
              <a:t>парламент, ограничивающий волю монарха.</a:t>
            </a:r>
          </a:p>
          <a:p>
            <a:pPr marL="0" indent="0">
              <a:buNone/>
            </a:pPr>
            <a:r>
              <a:rPr lang="ru-RU" dirty="0" smtClean="0"/>
              <a:t>Символом победы над самодержавием считалось Учредительное собрание.</a:t>
            </a:r>
            <a:endParaRPr lang="ru-RU" dirty="0"/>
          </a:p>
        </p:txBody>
      </p:sp>
      <p:pic>
        <p:nvPicPr>
          <p:cNvPr id="1027" name="Picture 3" descr="D:\Для сайта новейш\Сайт с Терентьевым\Фотографии\Картины\Иванов С Расстрел ма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58157"/>
            <a:ext cx="285750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31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/>
              <a:t>Борьба</a:t>
            </a:r>
            <a:r>
              <a:rPr lang="ru-RU" dirty="0" smtClean="0"/>
              <a:t> народа за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1 этап (осень 1904 - начало 1905)</a:t>
            </a:r>
          </a:p>
          <a:p>
            <a:pPr lvl="1"/>
            <a:r>
              <a:rPr lang="ru-RU" b="1" i="1" dirty="0" smtClean="0"/>
              <a:t>борьба «образованного общества» </a:t>
            </a:r>
            <a:r>
              <a:rPr lang="ru-RU" i="1" dirty="0" smtClean="0"/>
              <a:t>(«банкетная кампания», создание интеллигентских профсоюзов)</a:t>
            </a:r>
          </a:p>
        </p:txBody>
      </p:sp>
      <p:pic>
        <p:nvPicPr>
          <p:cNvPr id="2050" name="Picture 2" descr="D:\Мои док 2013.04.02\Фоты из книг\Ист росс парламент-зма\Банкет 1904 11 СПб ма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12975"/>
            <a:ext cx="4879340" cy="323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51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Борьба народа за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170957"/>
            <a:ext cx="7239000" cy="1315528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2 этап (декабрь 1904 – сентябрь 1905)</a:t>
            </a:r>
          </a:p>
          <a:p>
            <a:pPr lvl="1"/>
            <a:r>
              <a:rPr lang="ru-RU" b="1" i="1" dirty="0" smtClean="0"/>
              <a:t>борьба пролетариата </a:t>
            </a:r>
            <a:r>
              <a:rPr lang="ru-RU" i="1" dirty="0" smtClean="0"/>
              <a:t>(стачечное движение рабочих, </a:t>
            </a:r>
            <a:r>
              <a:rPr lang="ru-RU" i="1" dirty="0" err="1" smtClean="0"/>
              <a:t>радикализация</a:t>
            </a:r>
            <a:r>
              <a:rPr lang="ru-RU" i="1" dirty="0" smtClean="0"/>
              <a:t> рабочих профсоюзов)</a:t>
            </a:r>
          </a:p>
        </p:txBody>
      </p:sp>
      <p:pic>
        <p:nvPicPr>
          <p:cNvPr id="3074" name="Picture 2" descr="D:\Для сайта новейш\Сайт с Терентьевым\Фотографии\Картины\Коссак Кров воскр 19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628800"/>
            <a:ext cx="6336704" cy="3555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1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Борьба народа за права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1675568"/>
          </a:xfrm>
        </p:spPr>
        <p:txBody>
          <a:bodyPr>
            <a:normAutofit/>
          </a:bodyPr>
          <a:lstStyle/>
          <a:p>
            <a:r>
              <a:rPr lang="ru-RU" b="1" dirty="0" smtClean="0"/>
              <a:t>3 этап (октябрь 1905)</a:t>
            </a:r>
          </a:p>
          <a:p>
            <a:pPr lvl="1"/>
            <a:r>
              <a:rPr lang="ru-RU" b="1" i="1" dirty="0" smtClean="0"/>
              <a:t>единый натиск народа и победа </a:t>
            </a:r>
            <a:r>
              <a:rPr lang="ru-RU" i="1" dirty="0" smtClean="0"/>
              <a:t>(Всеобщая забастовка, современниками прозванная «Октябрьской революцией»)</a:t>
            </a:r>
          </a:p>
        </p:txBody>
      </p:sp>
      <p:pic>
        <p:nvPicPr>
          <p:cNvPr id="4098" name="Picture 2" descr="D:\Мои док 2013.04.02\Фоты из книг\еПервая русская-1975\Невский в дни Всеобщ. Окт. стач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3267850"/>
            <a:ext cx="5127303" cy="3160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611560" y="3284983"/>
            <a:ext cx="2304256" cy="330440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2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Font typeface="Wingdings 2"/>
              <a:buNone/>
            </a:pPr>
            <a:r>
              <a:rPr lang="ru-RU" i="1" dirty="0" smtClean="0"/>
              <a:t>Победа оказалась возможной из-за объединения всех слоёв городского общества.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0211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Манифест 17 октября 1905 г.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9416"/>
            <a:ext cx="4690864" cy="48463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«Высочайше дарованы</a:t>
            </a:r>
            <a:r>
              <a:rPr lang="ru-RU" dirty="0"/>
              <a:t>»:</a:t>
            </a:r>
          </a:p>
          <a:p>
            <a:pPr lvl="1"/>
            <a:r>
              <a:rPr lang="ru-RU" dirty="0"/>
              <a:t>неприкосновенность личности,</a:t>
            </a:r>
          </a:p>
          <a:p>
            <a:pPr lvl="1"/>
            <a:r>
              <a:rPr lang="ru-RU" dirty="0"/>
              <a:t>свобода совести,</a:t>
            </a:r>
          </a:p>
          <a:p>
            <a:pPr lvl="1"/>
            <a:r>
              <a:rPr lang="ru-RU" dirty="0"/>
              <a:t>свобода слова,</a:t>
            </a:r>
          </a:p>
          <a:p>
            <a:pPr lvl="1"/>
            <a:r>
              <a:rPr lang="ru-RU" dirty="0"/>
              <a:t>свобода собраний,</a:t>
            </a:r>
          </a:p>
          <a:p>
            <a:pPr lvl="1"/>
            <a:r>
              <a:rPr lang="ru-RU" dirty="0"/>
              <a:t>свобода союзов,</a:t>
            </a:r>
          </a:p>
          <a:p>
            <a:pPr lvl="1"/>
            <a:r>
              <a:rPr lang="ru-RU" dirty="0"/>
              <a:t>всеобщее избирательное право,</a:t>
            </a:r>
          </a:p>
          <a:p>
            <a:pPr lvl="1"/>
            <a:r>
              <a:rPr lang="ru-RU" dirty="0"/>
              <a:t>парламент</a:t>
            </a:r>
            <a:r>
              <a:rPr lang="ru-RU" dirty="0" smtClean="0"/>
              <a:t>.</a:t>
            </a:r>
          </a:p>
          <a:p>
            <a:pPr lvl="1"/>
            <a:endParaRPr lang="ru-RU" dirty="0" smtClean="0"/>
          </a:p>
          <a:p>
            <a:pPr marL="57150" indent="0">
              <a:buNone/>
            </a:pPr>
            <a:r>
              <a:rPr lang="ru-RU" dirty="0" smtClean="0"/>
              <a:t>Страна стала превращаться в конституционную монархию.</a:t>
            </a:r>
            <a:endParaRPr lang="ru-RU" dirty="0"/>
          </a:p>
        </p:txBody>
      </p:sp>
      <p:pic>
        <p:nvPicPr>
          <p:cNvPr id="5122" name="Picture 2" descr="D:\Для сайта новейш\Сайт с Терентьевым\Фотографии\Не исп\Манифест 17 окт 1905 ма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45764"/>
            <a:ext cx="2393653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04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Потеря народом завоёванных прав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 этап – октябрь-</a:t>
            </a:r>
            <a:br>
              <a:rPr lang="ru-RU" dirty="0" smtClean="0"/>
            </a:br>
            <a:r>
              <a:rPr lang="ru-RU" dirty="0" smtClean="0"/>
              <a:t>ноябрь </a:t>
            </a:r>
            <a:r>
              <a:rPr lang="ru-RU" dirty="0"/>
              <a:t>1917 </a:t>
            </a:r>
            <a:endParaRPr lang="ru-RU" dirty="0" smtClean="0"/>
          </a:p>
          <a:p>
            <a:pPr lvl="1"/>
            <a:r>
              <a:rPr lang="ru-RU" dirty="0" smtClean="0"/>
              <a:t>большевистский</a:t>
            </a:r>
            <a:br>
              <a:rPr lang="ru-RU" dirty="0" smtClean="0"/>
            </a:br>
            <a:r>
              <a:rPr lang="ru-RU" dirty="0" smtClean="0"/>
              <a:t>переворот в</a:t>
            </a:r>
            <a:br>
              <a:rPr lang="ru-RU" dirty="0" smtClean="0"/>
            </a:br>
            <a:r>
              <a:rPr lang="ru-RU" dirty="0" smtClean="0"/>
              <a:t>Петрограде и</a:t>
            </a:r>
            <a:br>
              <a:rPr lang="ru-RU" dirty="0" smtClean="0"/>
            </a:br>
            <a:r>
              <a:rPr lang="ru-RU" dirty="0" smtClean="0"/>
              <a:t>Москве, прозванный </a:t>
            </a:r>
            <a:br>
              <a:rPr lang="ru-RU" dirty="0" smtClean="0"/>
            </a:br>
            <a:r>
              <a:rPr lang="ru-RU" dirty="0" smtClean="0"/>
              <a:t>победителями </a:t>
            </a:r>
            <a:br>
              <a:rPr lang="ru-RU" dirty="0" smtClean="0"/>
            </a:br>
            <a:r>
              <a:rPr lang="ru-RU" dirty="0" smtClean="0"/>
              <a:t>«Октябрьской </a:t>
            </a:r>
            <a:br>
              <a:rPr lang="ru-RU" dirty="0" smtClean="0"/>
            </a:br>
            <a:r>
              <a:rPr lang="ru-RU" dirty="0" smtClean="0"/>
              <a:t>революцией»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268760"/>
            <a:ext cx="381000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37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Потеря народом завоёванных прав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 этап – октябрь </a:t>
            </a:r>
            <a:r>
              <a:rPr lang="ru-RU" dirty="0"/>
              <a:t>1917 – весна 1918 </a:t>
            </a:r>
            <a:endParaRPr lang="ru-RU" dirty="0" smtClean="0"/>
          </a:p>
          <a:p>
            <a:pPr lvl="1"/>
            <a:r>
              <a:rPr lang="ru-RU" b="1" dirty="0" smtClean="0"/>
              <a:t>сопротивление </a:t>
            </a:r>
            <a:br>
              <a:rPr lang="ru-RU" b="1" dirty="0" smtClean="0"/>
            </a:br>
            <a:r>
              <a:rPr lang="ru-RU" b="1" dirty="0" smtClean="0"/>
              <a:t>служащих и </a:t>
            </a:r>
            <a:br>
              <a:rPr lang="ru-RU" b="1" dirty="0" smtClean="0"/>
            </a:br>
            <a:r>
              <a:rPr lang="ru-RU" b="1" dirty="0" smtClean="0"/>
              <a:t>интеллигенции </a:t>
            </a:r>
            <a:br>
              <a:rPr lang="ru-RU" b="1" dirty="0" smtClean="0"/>
            </a:br>
            <a:r>
              <a:rPr lang="ru-RU" dirty="0" smtClean="0"/>
              <a:t>(«</a:t>
            </a:r>
            <a:r>
              <a:rPr lang="ru-RU" dirty="0" err="1" smtClean="0"/>
              <a:t>контр-рев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саботаж», </a:t>
            </a:r>
            <a:br>
              <a:rPr lang="ru-RU" dirty="0" smtClean="0"/>
            </a:br>
            <a:r>
              <a:rPr lang="ru-RU" dirty="0" smtClean="0"/>
              <a:t>подпольные </a:t>
            </a:r>
            <a:br>
              <a:rPr lang="ru-RU" dirty="0" smtClean="0"/>
            </a:br>
            <a:r>
              <a:rPr lang="ru-RU" dirty="0" smtClean="0"/>
              <a:t>министерства</a:t>
            </a:r>
            <a:br>
              <a:rPr lang="ru-RU" dirty="0" smtClean="0"/>
            </a:br>
            <a:r>
              <a:rPr lang="ru-RU" dirty="0" smtClean="0"/>
              <a:t>Временного</a:t>
            </a:r>
            <a:br>
              <a:rPr lang="ru-RU" dirty="0" smtClean="0"/>
            </a:br>
            <a:r>
              <a:rPr lang="ru-RU" dirty="0" smtClean="0"/>
              <a:t>правительства)</a:t>
            </a:r>
          </a:p>
        </p:txBody>
      </p:sp>
      <p:pic>
        <p:nvPicPr>
          <p:cNvPr id="6146" name="Picture 2" descr="D:\Мои док 2013.04.02\Фоты из книг\еЗнаменский-1967\На сборном пункте 1918 01 05 ма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04864"/>
            <a:ext cx="4486555" cy="420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52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Потеря народом завоёванных прав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3 этап - </a:t>
            </a:r>
            <a:r>
              <a:rPr lang="ru-RU" dirty="0"/>
              <a:t>февраль – июль 1918 </a:t>
            </a:r>
            <a:endParaRPr lang="ru-RU" dirty="0" smtClean="0"/>
          </a:p>
          <a:p>
            <a:pPr lvl="1"/>
            <a:r>
              <a:rPr lang="ru-RU" b="1" dirty="0" smtClean="0"/>
              <a:t>рабочий протест </a:t>
            </a:r>
            <a:r>
              <a:rPr lang="ru-RU" dirty="0" smtClean="0"/>
              <a:t>(Чрезвычайные собрания уполномоченных от фабрик и заводов, Всеобщие стачки протеста)</a:t>
            </a:r>
          </a:p>
        </p:txBody>
      </p:sp>
      <p:pic>
        <p:nvPicPr>
          <p:cNvPr id="7170" name="Picture 2" descr="D:\Мои док 2013.04.02\Фоты из книг\еПавлов-2006\ЧСУФЗМ в дем-ции похорон Плеханова 1918 06 09 ма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65583"/>
            <a:ext cx="5040560" cy="329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19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995</TotalTime>
  <Words>329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Две «Октябрьские революции» (как народ завоевал и потерял права)</vt:lpstr>
      <vt:lpstr>При самодержавии…</vt:lpstr>
      <vt:lpstr>Борьба народа за права</vt:lpstr>
      <vt:lpstr>Борьба народа за права</vt:lpstr>
      <vt:lpstr>Борьба народа за права</vt:lpstr>
      <vt:lpstr>Манифест 17 октября 1905 г.</vt:lpstr>
      <vt:lpstr>Потеря народом завоёванных прав</vt:lpstr>
      <vt:lpstr>Потеря народом завоёванных прав</vt:lpstr>
      <vt:lpstr>Потеря народом завоёванных прав</vt:lpstr>
      <vt:lpstr>Победа большевистской диктатуры</vt:lpstr>
      <vt:lpstr>Основные выводы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Две Октябрьские «революции» (как народ завоёвывал и терял права)</dc:title>
  <dc:creator>Вадим</dc:creator>
  <cp:lastModifiedBy>Вадим</cp:lastModifiedBy>
  <cp:revision>23</cp:revision>
  <dcterms:created xsi:type="dcterms:W3CDTF">2014-12-08T06:56:17Z</dcterms:created>
  <dcterms:modified xsi:type="dcterms:W3CDTF">2015-04-26T20:50:20Z</dcterms:modified>
</cp:coreProperties>
</file>