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10"/>
  </p:handoutMasterIdLst>
  <p:sldIdLst>
    <p:sldId id="256" r:id="rId2"/>
    <p:sldId id="260" r:id="rId3"/>
    <p:sldId id="262" r:id="rId4"/>
    <p:sldId id="263" r:id="rId5"/>
    <p:sldId id="261" r:id="rId6"/>
    <p:sldId id="265" r:id="rId7"/>
    <p:sldId id="264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6380A-6717-49FA-B11D-3864D850F86F}" type="datetimeFigureOut">
              <a:rPr lang="ru-RU" smtClean="0"/>
              <a:t>21.11.2014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C4C8C-9A4C-4209-BDD8-BAE8A08B2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238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384CBAF-1B40-4410-9782-799D147D3C8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AD9AE9D-FA8B-4FDA-9CFE-8B68C6995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коллективных договоров в России (16-21 вв.)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5500702"/>
            <a:ext cx="5637010" cy="882119"/>
          </a:xfrm>
        </p:spPr>
        <p:txBody>
          <a:bodyPr>
            <a:noAutofit/>
          </a:bodyPr>
          <a:lstStyle/>
          <a:p>
            <a:pPr algn="r"/>
            <a:endParaRPr lang="en-US" sz="2400" b="1" i="1" dirty="0" smtClean="0"/>
          </a:p>
          <a:p>
            <a:pPr algn="r"/>
            <a:endParaRPr lang="en-US" sz="2400" b="1" i="1" dirty="0" smtClean="0"/>
          </a:p>
          <a:p>
            <a:pPr algn="r"/>
            <a:r>
              <a:rPr lang="ru-RU" sz="2400" b="1" i="1" dirty="0" smtClean="0"/>
              <a:t>Автор – В. Большаков</a:t>
            </a:r>
          </a:p>
          <a:p>
            <a:pPr algn="r"/>
            <a:r>
              <a:rPr lang="ru-RU" sz="2400" b="1" i="1" dirty="0" smtClean="0"/>
              <a:t>Санкт-Петербург, 20 ноября 2014 г.</a:t>
            </a:r>
          </a:p>
          <a:p>
            <a:pPr algn="r"/>
            <a:r>
              <a:rPr lang="ru-RU" sz="2400" b="1" i="1" dirty="0" smtClean="0"/>
              <a:t>Сайт – </a:t>
            </a:r>
            <a:r>
              <a:rPr lang="en-US" sz="2400" b="1" i="1" dirty="0" smtClean="0"/>
              <a:t>istprof.atlabs.ru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81275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До регламентации (1500 – 1918 гг.)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1. Артельные договоры найма («ряда», «соглашение»)</a:t>
            </a:r>
          </a:p>
          <a:p>
            <a:pPr lvl="1"/>
            <a:r>
              <a:rPr lang="ru-RU" dirty="0" smtClean="0"/>
              <a:t>Характер:</a:t>
            </a:r>
          </a:p>
          <a:p>
            <a:pPr lvl="2"/>
            <a:r>
              <a:rPr lang="ru-RU" i="1" dirty="0" smtClean="0"/>
              <a:t>Стороны – наниматель / братство «наёмников», «казаков», «Иван Иванов со-товарищи»</a:t>
            </a:r>
          </a:p>
          <a:p>
            <a:pPr lvl="2"/>
            <a:r>
              <a:rPr lang="ru-RU" i="1" dirty="0" smtClean="0"/>
              <a:t>Срок договора – 1 год, полгода</a:t>
            </a:r>
          </a:p>
          <a:p>
            <a:pPr lvl="2"/>
            <a:r>
              <a:rPr lang="ru-RU" i="1" dirty="0" smtClean="0"/>
              <a:t>Оговорён характер работ, но не объём</a:t>
            </a:r>
          </a:p>
          <a:p>
            <a:pPr lvl="2"/>
            <a:r>
              <a:rPr lang="ru-RU" i="1" dirty="0" smtClean="0"/>
              <a:t>Наниматель контролирует трудовую функцию</a:t>
            </a:r>
          </a:p>
          <a:p>
            <a:pPr lvl="2"/>
            <a:r>
              <a:rPr lang="ru-RU" i="1" dirty="0" smtClean="0"/>
              <a:t>Плата по окончании либо частями в течение срока</a:t>
            </a:r>
          </a:p>
          <a:p>
            <a:pPr lvl="2"/>
            <a:r>
              <a:rPr lang="ru-RU" i="1" dirty="0" smtClean="0"/>
              <a:t>Фиксировались письменно и устно</a:t>
            </a:r>
          </a:p>
          <a:p>
            <a:pPr lvl="1"/>
            <a:r>
              <a:rPr lang="ru-RU" dirty="0"/>
              <a:t>Примеры:</a:t>
            </a:r>
          </a:p>
          <a:p>
            <a:pPr lvl="2"/>
            <a:r>
              <a:rPr lang="ru-RU" dirty="0"/>
              <a:t>1500 – 1547 </a:t>
            </a:r>
            <a:r>
              <a:rPr lang="ru-RU" dirty="0" smtClean="0"/>
              <a:t>–дружины </a:t>
            </a:r>
            <a:r>
              <a:rPr lang="ru-RU" dirty="0"/>
              <a:t>при хозяйстве </a:t>
            </a:r>
            <a:r>
              <a:rPr lang="ru-RU" dirty="0" smtClean="0"/>
              <a:t>Новгородской митрополии </a:t>
            </a:r>
            <a:r>
              <a:rPr lang="en-US" dirty="0" smtClean="0"/>
              <a:t>[</a:t>
            </a:r>
            <a:r>
              <a:rPr lang="ru-RU" dirty="0" smtClean="0"/>
              <a:t>самые ранние</a:t>
            </a:r>
            <a:r>
              <a:rPr lang="en-US" dirty="0" smtClean="0"/>
              <a:t>]</a:t>
            </a:r>
            <a:r>
              <a:rPr lang="ru-RU" dirty="0" smtClean="0"/>
              <a:t> </a:t>
            </a:r>
            <a:endParaRPr lang="ru-RU" dirty="0"/>
          </a:p>
          <a:p>
            <a:pPr lvl="2"/>
            <a:r>
              <a:rPr lang="ru-RU" dirty="0" smtClean="0"/>
              <a:t>с 1785 </a:t>
            </a:r>
            <a:r>
              <a:rPr lang="ru-RU" dirty="0"/>
              <a:t>– </a:t>
            </a:r>
            <a:r>
              <a:rPr lang="ru-RU" dirty="0" err="1" smtClean="0"/>
              <a:t>подмастерские</a:t>
            </a:r>
            <a:r>
              <a:rPr lang="ru-RU" dirty="0" smtClean="0"/>
              <a:t> </a:t>
            </a:r>
            <a:r>
              <a:rPr lang="ru-RU" dirty="0"/>
              <a:t>братства в цехах («ремесленных собраниях</a:t>
            </a:r>
            <a:r>
              <a:rPr lang="ru-RU" dirty="0" smtClean="0"/>
              <a:t>») </a:t>
            </a:r>
            <a:r>
              <a:rPr lang="en-US" dirty="0" smtClean="0"/>
              <a:t>[</a:t>
            </a:r>
            <a:r>
              <a:rPr lang="ru-RU" dirty="0" smtClean="0"/>
              <a:t>на основании Ремесленного положения 1785 г.</a:t>
            </a:r>
            <a:r>
              <a:rPr lang="en-US" dirty="0" smtClean="0"/>
              <a:t>]</a:t>
            </a:r>
            <a:endParaRPr lang="ru-RU" dirty="0" smtClean="0"/>
          </a:p>
          <a:p>
            <a:pPr lvl="2"/>
            <a:r>
              <a:rPr lang="ru-RU" dirty="0" smtClean="0"/>
              <a:t>с 1799 – «рабочие цеха» </a:t>
            </a:r>
            <a:r>
              <a:rPr lang="en-US" dirty="0" smtClean="0"/>
              <a:t>[</a:t>
            </a:r>
            <a:r>
              <a:rPr lang="ru-RU" dirty="0" smtClean="0"/>
              <a:t>на основании «Устава цехов» 1799 г.</a:t>
            </a:r>
            <a:r>
              <a:rPr lang="en-US" dirty="0" smtClean="0"/>
              <a:t>]</a:t>
            </a:r>
            <a:endParaRPr lang="ru-RU" dirty="0" smtClean="0"/>
          </a:p>
          <a:p>
            <a:pPr lvl="2"/>
            <a:r>
              <a:rPr lang="ru-RU" dirty="0" smtClean="0"/>
              <a:t>1878 – суконная фабрика Лазарева в Москве </a:t>
            </a:r>
            <a:r>
              <a:rPr lang="en-US" dirty="0" smtClean="0"/>
              <a:t>[</a:t>
            </a:r>
            <a:r>
              <a:rPr lang="ru-RU" dirty="0" smtClean="0"/>
              <a:t>нарушение договора хозяином привело к забастовке, признанной Сенатом законной</a:t>
            </a:r>
            <a:r>
              <a:rPr lang="en-US" dirty="0" smtClean="0"/>
              <a:t>]</a:t>
            </a:r>
            <a:endParaRPr lang="ru-RU" dirty="0"/>
          </a:p>
          <a:p>
            <a:pPr lvl="1"/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16086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До регламентации (1500 – 1918 гг.)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2. Боевые соглашения (прежние + «запорная ряда», «мировое соглашение», «договорное письмо»)</a:t>
            </a:r>
          </a:p>
          <a:p>
            <a:endParaRPr lang="ru-RU" dirty="0" smtClean="0"/>
          </a:p>
          <a:p>
            <a:pPr lvl="1"/>
            <a:r>
              <a:rPr lang="ru-RU" i="1" dirty="0" smtClean="0"/>
              <a:t>Особенность – заключались братством, профсоюзом или фабричными старостами при возникновении разногласий или конфликта с нанимателем</a:t>
            </a:r>
          </a:p>
          <a:p>
            <a:pPr lvl="1"/>
            <a:r>
              <a:rPr lang="ru-RU" i="1" dirty="0" smtClean="0"/>
              <a:t>Примеры:</a:t>
            </a:r>
          </a:p>
          <a:p>
            <a:pPr lvl="2"/>
            <a:r>
              <a:rPr lang="ru-RU" i="1" dirty="0" smtClean="0"/>
              <a:t>1650-е – 1660-е – братства лоцманов</a:t>
            </a:r>
            <a:r>
              <a:rPr lang="ru-RU" i="1" dirty="0"/>
              <a:t> («братии </a:t>
            </a:r>
            <a:r>
              <a:rPr lang="ru-RU" i="1" dirty="0" err="1"/>
              <a:t>носников</a:t>
            </a:r>
            <a:r>
              <a:rPr lang="ru-RU" i="1" dirty="0"/>
              <a:t>»)</a:t>
            </a:r>
            <a:r>
              <a:rPr lang="ru-RU" i="1" dirty="0" smtClean="0"/>
              <a:t> рек Сухона и Северная Двина </a:t>
            </a:r>
            <a:r>
              <a:rPr lang="en-US" i="1" dirty="0" smtClean="0"/>
              <a:t>[</a:t>
            </a:r>
            <a:r>
              <a:rPr lang="ru-RU" i="1" dirty="0" smtClean="0"/>
              <a:t>предположительно первые</a:t>
            </a:r>
            <a:r>
              <a:rPr lang="en-US" i="1" dirty="0" smtClean="0"/>
              <a:t>]</a:t>
            </a:r>
            <a:endParaRPr lang="ru-RU" i="1" dirty="0" smtClean="0"/>
          </a:p>
          <a:p>
            <a:pPr lvl="2"/>
            <a:r>
              <a:rPr lang="ru-RU" i="1" dirty="0" smtClean="0"/>
              <a:t>1720 – артель матросов «Степан Соколов с </a:t>
            </a:r>
            <a:r>
              <a:rPr lang="ru-RU" i="1" dirty="0" err="1" smtClean="0"/>
              <a:t>товарыщи</a:t>
            </a:r>
            <a:r>
              <a:rPr lang="ru-RU" i="1" dirty="0" smtClean="0"/>
              <a:t>» на Волге (после стачки)</a:t>
            </a:r>
          </a:p>
          <a:p>
            <a:pPr lvl="2"/>
            <a:r>
              <a:rPr lang="ru-RU" i="1" dirty="0" smtClean="0"/>
              <a:t>1802 – </a:t>
            </a:r>
            <a:r>
              <a:rPr lang="ru-RU" i="1" dirty="0" err="1" smtClean="0"/>
              <a:t>Красносельская</a:t>
            </a:r>
            <a:r>
              <a:rPr lang="ru-RU" i="1" dirty="0" smtClean="0"/>
              <a:t> бумажная мануфактура под Санкт-Петербургом (в форме «мирового соглашения» под надзором суда)</a:t>
            </a:r>
          </a:p>
          <a:p>
            <a:pPr lvl="2"/>
            <a:r>
              <a:rPr lang="ru-RU" i="1" dirty="0" smtClean="0"/>
              <a:t>1872 – </a:t>
            </a:r>
            <a:r>
              <a:rPr lang="ru-RU" i="1" dirty="0" err="1" smtClean="0"/>
              <a:t>Кренгольмская</a:t>
            </a:r>
            <a:r>
              <a:rPr lang="ru-RU" i="1" dirty="0" smtClean="0"/>
              <a:t> мануфактура под Нарвой (после стачки)</a:t>
            </a:r>
          </a:p>
          <a:p>
            <a:pPr lvl="2"/>
            <a:r>
              <a:rPr lang="ru-RU" i="1" dirty="0" smtClean="0"/>
              <a:t>с 1906 – «Мазутная конституция» (Союз нефтепромышленных рабочих Баку)</a:t>
            </a:r>
          </a:p>
          <a:p>
            <a:pPr lvl="2"/>
            <a:r>
              <a:rPr lang="ru-RU" i="1" dirty="0" smtClean="0"/>
              <a:t>Июнь 1918 – Петроградский учительский союз (после стачки) </a:t>
            </a:r>
            <a:r>
              <a:rPr lang="en-US" i="1" dirty="0" smtClean="0"/>
              <a:t>[</a:t>
            </a:r>
            <a:r>
              <a:rPr lang="ru-RU" i="1" dirty="0" smtClean="0"/>
              <a:t>последний свободный КД</a:t>
            </a:r>
            <a:r>
              <a:rPr lang="en-US" i="1" dirty="0" smtClean="0"/>
              <a:t>]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703412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/>
              <a:t>До регламентации (1500 – 1918 гг.)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«</a:t>
            </a:r>
            <a:r>
              <a:rPr lang="ru-RU" i="1" dirty="0"/>
              <a:t>Мы </a:t>
            </a:r>
            <a:r>
              <a:rPr lang="ru-RU" i="1" dirty="0" smtClean="0"/>
              <a:t>полагали </a:t>
            </a:r>
            <a:r>
              <a:rPr lang="ru-RU" i="1" dirty="0"/>
              <a:t>бы [при заключении договора найма] весьма возможным совершение подобных условий таким образом: ежегодно, при наступлении рабочего года, заводчик или фабрикант, собравши всех имеющихся налицо рабочих, – на точном основании 1528 </a:t>
            </a:r>
            <a:r>
              <a:rPr lang="ru-RU" i="1" dirty="0" smtClean="0"/>
              <a:t>ст. </a:t>
            </a:r>
            <a:r>
              <a:rPr lang="ru-RU" i="1" dirty="0"/>
              <a:t>т. Х, ч. </a:t>
            </a:r>
            <a:r>
              <a:rPr lang="ru-RU" i="1" dirty="0" smtClean="0"/>
              <a:t>1 </a:t>
            </a:r>
            <a:r>
              <a:rPr lang="en-US" i="1" dirty="0" smtClean="0"/>
              <a:t>[</a:t>
            </a:r>
            <a:r>
              <a:rPr lang="ru-RU" i="1" dirty="0" smtClean="0"/>
              <a:t>Свода </a:t>
            </a:r>
            <a:r>
              <a:rPr lang="ru-RU" i="1" smtClean="0"/>
              <a:t>законов гражданских</a:t>
            </a:r>
            <a:r>
              <a:rPr lang="en-US" i="1" smtClean="0"/>
              <a:t>]</a:t>
            </a:r>
            <a:r>
              <a:rPr lang="ru-RU" i="1" dirty="0" smtClean="0"/>
              <a:t>, </a:t>
            </a:r>
            <a:r>
              <a:rPr lang="ru-RU" i="1" dirty="0"/>
              <a:t>– предлагает свои условия, предоставляя рабочим, во всём их составе, или же по избрании ими от себя уполномоченных представителей, войти в обсуждение предложенных условий как относительно количества рабочих часов и размеров платы, так и относительно других правил: о взысканиях, вычетах, прогулах и </a:t>
            </a:r>
            <a:r>
              <a:rPr lang="ru-RU" i="1" dirty="0" err="1"/>
              <a:t>т.д</a:t>
            </a:r>
            <a:r>
              <a:rPr lang="ru-RU" i="1" dirty="0"/>
              <a:t>».</a:t>
            </a:r>
          </a:p>
          <a:p>
            <a:pPr marL="868680" lvl="3" indent="0">
              <a:buNone/>
            </a:pPr>
            <a:r>
              <a:rPr lang="ru-RU" dirty="0" smtClean="0"/>
              <a:t>Троицкий </a:t>
            </a:r>
            <a:r>
              <a:rPr lang="ru-RU" dirty="0"/>
              <a:t>А. Договор личного найма // Отечественные записки. – 1871. – № 3. – С. 20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25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Советская регламентация (1918 – 1991 </a:t>
            </a:r>
            <a:r>
              <a:rPr lang="ru-RU" dirty="0"/>
              <a:t>гг.)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7224" y="1714488"/>
            <a:ext cx="7408333" cy="4786346"/>
          </a:xfrm>
        </p:spPr>
        <p:txBody>
          <a:bodyPr>
            <a:normAutofit fontScale="47500" lnSpcReduction="20000"/>
          </a:bodyPr>
          <a:lstStyle/>
          <a:p>
            <a:pPr lvl="1"/>
            <a:r>
              <a:rPr lang="ru-RU" sz="2900" dirty="0" smtClean="0"/>
              <a:t>25 июня 1918 </a:t>
            </a:r>
            <a:r>
              <a:rPr lang="ru-RU" sz="2900" dirty="0"/>
              <a:t>– </a:t>
            </a:r>
            <a:r>
              <a:rPr lang="ru-RU" sz="2900" dirty="0" smtClean="0"/>
              <a:t>Положение Совета народных комиссаров РСФСР «О порядке </a:t>
            </a:r>
            <a:r>
              <a:rPr lang="ru-RU" sz="2900" dirty="0"/>
              <a:t>утверждения коллективных договоров (тарифов</a:t>
            </a:r>
            <a:r>
              <a:rPr lang="ru-RU" sz="2900" dirty="0" smtClean="0"/>
              <a:t>)…» </a:t>
            </a:r>
            <a:r>
              <a:rPr lang="en-US" sz="2900" dirty="0" smtClean="0"/>
              <a:t>[</a:t>
            </a:r>
            <a:r>
              <a:rPr lang="ru-RU" sz="2900" dirty="0" smtClean="0"/>
              <a:t>определение, содержание КД, порядок заключения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r>
              <a:rPr lang="ru-RU" sz="2900" b="1" dirty="0" smtClean="0"/>
              <a:t>2 июля 1918 – 1922 – КД заменены декретами Народного комиссариата труда РСФСР</a:t>
            </a:r>
          </a:p>
          <a:p>
            <a:pPr lvl="1"/>
            <a:r>
              <a:rPr lang="ru-RU" sz="2900" dirty="0" smtClean="0"/>
              <a:t>1918</a:t>
            </a:r>
            <a:r>
              <a:rPr lang="ru-RU" sz="2900" dirty="0"/>
              <a:t>– </a:t>
            </a:r>
            <a:r>
              <a:rPr lang="ru-RU" sz="2900" dirty="0" smtClean="0"/>
              <a:t>Кодекс </a:t>
            </a:r>
            <a:r>
              <a:rPr lang="ru-RU" sz="2900" dirty="0"/>
              <a:t>законов о труде (КЗоТ) </a:t>
            </a:r>
            <a:r>
              <a:rPr lang="ru-RU" sz="2900" dirty="0" smtClean="0"/>
              <a:t>РСФСР </a:t>
            </a:r>
            <a:r>
              <a:rPr lang="en-US" sz="2900" dirty="0" smtClean="0"/>
              <a:t>[</a:t>
            </a:r>
            <a:r>
              <a:rPr lang="ru-RU" sz="2900" dirty="0" smtClean="0"/>
              <a:t>«договоры и соглашения впредь действительны лишь постольку, поскольку не противоречат правилам настоящего Кодекса»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marL="0" indent="0">
              <a:buNone/>
            </a:pPr>
            <a:r>
              <a:rPr lang="ru-RU" sz="3800" b="1" i="1" dirty="0" smtClean="0"/>
              <a:t>с 1922 – КД фактически – социальное приложение к плану развития предприятия</a:t>
            </a:r>
            <a:endParaRPr lang="ru-RU" sz="3800" b="1" i="1" dirty="0"/>
          </a:p>
          <a:p>
            <a:pPr lvl="1"/>
            <a:r>
              <a:rPr lang="ru-RU" sz="2900" dirty="0" smtClean="0"/>
              <a:t>1922, 1971 – Кодексы законов о труде (КЗоТ) РСФСР </a:t>
            </a:r>
            <a:r>
              <a:rPr lang="en-US" sz="2900" dirty="0" smtClean="0"/>
              <a:t>[</a:t>
            </a:r>
            <a:r>
              <a:rPr lang="ru-RU" sz="2900" dirty="0" smtClean="0"/>
              <a:t>основные понятия, порядок утверждения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20 октября 1929 </a:t>
            </a:r>
            <a:r>
              <a:rPr lang="ru-RU" sz="2900" dirty="0" smtClean="0"/>
              <a:t>– Постановление </a:t>
            </a:r>
            <a:r>
              <a:rPr lang="ru-RU" sz="2900" dirty="0"/>
              <a:t>ЦК </a:t>
            </a:r>
            <a:r>
              <a:rPr lang="ru-RU" sz="2900" dirty="0" smtClean="0"/>
              <a:t>ВКП(б</a:t>
            </a:r>
            <a:r>
              <a:rPr lang="ru-RU" sz="2900" dirty="0"/>
              <a:t>) </a:t>
            </a:r>
            <a:r>
              <a:rPr lang="ru-RU" sz="2900" dirty="0" smtClean="0"/>
              <a:t>«О </a:t>
            </a:r>
            <a:r>
              <a:rPr lang="ru-RU" sz="2900" dirty="0"/>
              <a:t>колдоговорной компании на 1929/1930 </a:t>
            </a:r>
            <a:r>
              <a:rPr lang="ru-RU" sz="2900" dirty="0" smtClean="0"/>
              <a:t>год» </a:t>
            </a:r>
            <a:r>
              <a:rPr lang="en-US" sz="2900" dirty="0" smtClean="0"/>
              <a:t>[</a:t>
            </a:r>
            <a:r>
              <a:rPr lang="ru-RU" sz="2900" dirty="0" smtClean="0"/>
              <a:t>регламентация партийными и хозяйственными органами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r>
              <a:rPr lang="ru-RU" sz="2900" b="1" dirty="0" smtClean="0"/>
              <a:t>1933 – 1947 – КД не перезаключаются и не действуют</a:t>
            </a:r>
          </a:p>
          <a:p>
            <a:pPr lvl="1"/>
            <a:r>
              <a:rPr lang="ru-RU" sz="2900" dirty="0"/>
              <a:t>4 февраля 1947 </a:t>
            </a:r>
            <a:r>
              <a:rPr lang="ru-RU" sz="2900" dirty="0" smtClean="0"/>
              <a:t>– Постановление </a:t>
            </a:r>
            <a:r>
              <a:rPr lang="ru-RU" sz="2900" dirty="0"/>
              <a:t>Совета Министров СССР </a:t>
            </a:r>
            <a:r>
              <a:rPr lang="ru-RU" sz="2900" dirty="0" smtClean="0"/>
              <a:t>«О </a:t>
            </a:r>
            <a:r>
              <a:rPr lang="ru-RU" sz="2900" dirty="0"/>
              <a:t>заключении </a:t>
            </a:r>
            <a:r>
              <a:rPr lang="ru-RU" sz="2900" dirty="0" err="1"/>
              <a:t>колдоговоров</a:t>
            </a:r>
            <a:r>
              <a:rPr lang="ru-RU" sz="2900" dirty="0"/>
              <a:t> на предприятиях промышленности, транспорта и </a:t>
            </a:r>
            <a:r>
              <a:rPr lang="ru-RU" sz="2900" dirty="0" smtClean="0"/>
              <a:t>строительства» </a:t>
            </a:r>
            <a:r>
              <a:rPr lang="en-US" sz="2900" dirty="0" smtClean="0"/>
              <a:t>[</a:t>
            </a:r>
            <a:r>
              <a:rPr lang="ru-RU" sz="2900" dirty="0" smtClean="0"/>
              <a:t>КД – сводки нормативных актов органов гос. власти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6 марта 1966 </a:t>
            </a:r>
            <a:r>
              <a:rPr lang="ru-RU" sz="2900" dirty="0" smtClean="0"/>
              <a:t>– постановление Совета министров </a:t>
            </a:r>
            <a:r>
              <a:rPr lang="ru-RU" sz="2900" dirty="0"/>
              <a:t>СССР и ВЦСПС </a:t>
            </a:r>
            <a:r>
              <a:rPr lang="ru-RU" sz="2900" dirty="0" smtClean="0"/>
              <a:t>«О </a:t>
            </a:r>
            <a:r>
              <a:rPr lang="ru-RU" sz="2900" dirty="0"/>
              <a:t>заключении коллективных договоров на </a:t>
            </a:r>
            <a:r>
              <a:rPr lang="ru-RU" sz="2900" dirty="0" smtClean="0"/>
              <a:t>предприятиях» </a:t>
            </a:r>
            <a:r>
              <a:rPr lang="en-US" sz="2900" dirty="0" smtClean="0"/>
              <a:t>[</a:t>
            </a:r>
            <a:r>
              <a:rPr lang="ru-RU" sz="2900" dirty="0" smtClean="0"/>
              <a:t>автономия в некоторых вопросах </a:t>
            </a:r>
            <a:r>
              <a:rPr lang="ru-RU" sz="2900" dirty="0"/>
              <a:t>зарплаты, условий труда и </a:t>
            </a:r>
            <a:r>
              <a:rPr lang="ru-RU" sz="2900" dirty="0" smtClean="0"/>
              <a:t>быта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14 октября 1976 </a:t>
            </a:r>
            <a:r>
              <a:rPr lang="ru-RU" sz="2900" dirty="0" smtClean="0"/>
              <a:t>– постановление Совета </a:t>
            </a:r>
            <a:r>
              <a:rPr lang="ru-RU" sz="2900" dirty="0"/>
              <a:t>Министров СССР и </a:t>
            </a:r>
            <a:r>
              <a:rPr lang="ru-RU" sz="2900" dirty="0" smtClean="0"/>
              <a:t>ВЦСПС </a:t>
            </a:r>
            <a:r>
              <a:rPr lang="en-US" sz="2900" dirty="0" smtClean="0"/>
              <a:t>[</a:t>
            </a:r>
            <a:r>
              <a:rPr lang="ru-RU" sz="2900" dirty="0" smtClean="0"/>
              <a:t>расширена сфера отраслей, где разрешены КД</a:t>
            </a:r>
            <a:r>
              <a:rPr lang="en-US" sz="2900" dirty="0" smtClean="0"/>
              <a:t>]</a:t>
            </a:r>
            <a:endParaRPr lang="ru-RU" sz="2900" dirty="0" smtClean="0"/>
          </a:p>
          <a:p>
            <a:pPr lvl="1"/>
            <a:r>
              <a:rPr lang="ru-RU" sz="2900" dirty="0"/>
              <a:t>27 ноября 1987 </a:t>
            </a:r>
            <a:r>
              <a:rPr lang="ru-RU" sz="2900" dirty="0" smtClean="0"/>
              <a:t> - Общее положение </a:t>
            </a:r>
            <a:r>
              <a:rPr lang="ru-RU" sz="2900" dirty="0"/>
              <a:t>ВЦСПС </a:t>
            </a:r>
            <a:r>
              <a:rPr lang="ru-RU" sz="2900" dirty="0" smtClean="0"/>
              <a:t>и Госкомтруда </a:t>
            </a:r>
            <a:r>
              <a:rPr lang="ru-RU" sz="2900" dirty="0"/>
              <a:t>СССР </a:t>
            </a:r>
            <a:r>
              <a:rPr lang="ru-RU" sz="2900" dirty="0" smtClean="0"/>
              <a:t>о </a:t>
            </a:r>
            <a:r>
              <a:rPr lang="ru-RU" sz="2900" dirty="0"/>
              <a:t>порядке заключения коллективных </a:t>
            </a:r>
            <a:r>
              <a:rPr lang="ru-RU" sz="2900" dirty="0" smtClean="0"/>
              <a:t>договоров </a:t>
            </a:r>
            <a:r>
              <a:rPr lang="en-US" sz="2900" dirty="0" smtClean="0"/>
              <a:t>[</a:t>
            </a:r>
            <a:r>
              <a:rPr lang="ru-RU" sz="2900" dirty="0" err="1" smtClean="0"/>
              <a:t>бОльшая</a:t>
            </a:r>
            <a:r>
              <a:rPr lang="ru-RU" sz="2900" dirty="0" smtClean="0"/>
              <a:t> автономия в содержании КД</a:t>
            </a:r>
            <a:r>
              <a:rPr lang="en-US" sz="2900" dirty="0" smtClean="0"/>
              <a:t>]</a:t>
            </a:r>
            <a:endParaRPr lang="ru-RU" sz="2900" dirty="0" smtClean="0"/>
          </a:p>
        </p:txBody>
      </p:sp>
    </p:spTree>
    <p:extLst>
      <p:ext uri="{BB962C8B-B14F-4D97-AF65-F5344CB8AC3E}">
        <p14:creationId xmlns:p14="http://schemas.microsoft.com/office/powerpoint/2010/main" val="2851730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3. Постсоветский этап (с 1991 г.)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00808"/>
            <a:ext cx="7408333" cy="4425355"/>
          </a:xfrm>
        </p:spPr>
        <p:txBody>
          <a:bodyPr>
            <a:noAutofit/>
          </a:bodyPr>
          <a:lstStyle/>
          <a:p>
            <a:pPr marL="274320" lvl="1"/>
            <a:r>
              <a:rPr lang="ru-RU" sz="2000" i="1" dirty="0" smtClean="0"/>
              <a:t>29 августа 1991 – опытный завод Сибирского отделения АН СССР в Новосибирске </a:t>
            </a:r>
            <a:r>
              <a:rPr lang="en-US" sz="2000" i="1" dirty="0" smtClean="0"/>
              <a:t>[</a:t>
            </a:r>
            <a:r>
              <a:rPr lang="ru-RU" sz="2000" i="1" dirty="0" smtClean="0"/>
              <a:t>первый свободный КД, заключён Профсоюзом производственных рабочих </a:t>
            </a:r>
            <a:r>
              <a:rPr lang="ru-RU" sz="2000" i="1" dirty="0" err="1" smtClean="0"/>
              <a:t>Соцпрофа</a:t>
            </a:r>
            <a:r>
              <a:rPr lang="en-US" sz="2000" i="1" dirty="0" smtClean="0"/>
              <a:t>]</a:t>
            </a:r>
            <a:endParaRPr lang="ru-RU" sz="2000" i="1" dirty="0" smtClean="0"/>
          </a:p>
          <a:p>
            <a:pPr marL="274320" lvl="1"/>
            <a:r>
              <a:rPr lang="ru-RU" sz="2000" dirty="0"/>
              <a:t>15 ноября </a:t>
            </a:r>
            <a:r>
              <a:rPr lang="ru-RU" sz="2000" dirty="0" smtClean="0"/>
              <a:t>1991 – Указ </a:t>
            </a:r>
            <a:r>
              <a:rPr lang="ru-RU" sz="2000" dirty="0"/>
              <a:t>Президента </a:t>
            </a:r>
            <a:r>
              <a:rPr lang="ru-RU" sz="2000" dirty="0" smtClean="0"/>
              <a:t>РФ «О </a:t>
            </a:r>
            <a:r>
              <a:rPr lang="ru-RU" sz="2000" dirty="0"/>
              <a:t>социальном </a:t>
            </a:r>
            <a:r>
              <a:rPr lang="ru-RU" sz="2000" dirty="0" smtClean="0"/>
              <a:t>партнёрстве </a:t>
            </a:r>
            <a:r>
              <a:rPr lang="ru-RU" sz="2000" dirty="0"/>
              <a:t>и разрешении трудовых споров (конфликтов</a:t>
            </a:r>
            <a:r>
              <a:rPr lang="ru-RU" sz="2000" dirty="0" smtClean="0"/>
              <a:t>)» </a:t>
            </a:r>
            <a:r>
              <a:rPr lang="en-US" sz="2000" dirty="0" smtClean="0"/>
              <a:t>[</a:t>
            </a:r>
            <a:r>
              <a:rPr lang="ru-RU" sz="2000" dirty="0" smtClean="0"/>
              <a:t>введены Отраслевые тарифные соглашения</a:t>
            </a:r>
            <a:r>
              <a:rPr lang="en-US" sz="2000" dirty="0" smtClean="0"/>
              <a:t>]</a:t>
            </a:r>
            <a:endParaRPr lang="ru-RU" sz="2000" dirty="0" smtClean="0"/>
          </a:p>
          <a:p>
            <a:pPr marL="274320" lvl="1"/>
            <a:r>
              <a:rPr lang="ru-RU" sz="2000" dirty="0" smtClean="0"/>
              <a:t>11 марта 1992 </a:t>
            </a:r>
            <a:r>
              <a:rPr lang="ru-RU" sz="2000" dirty="0"/>
              <a:t>– Закон РФ «О коллективных договорах и соглашениях</a:t>
            </a:r>
            <a:r>
              <a:rPr lang="ru-RU" sz="2000" dirty="0" smtClean="0"/>
              <a:t>» </a:t>
            </a:r>
            <a:r>
              <a:rPr lang="en-US" sz="2000" dirty="0" smtClean="0"/>
              <a:t>[</a:t>
            </a:r>
            <a:r>
              <a:rPr lang="ru-RU" sz="2000" dirty="0" smtClean="0"/>
              <a:t>содержание, процедуры и т.п.</a:t>
            </a:r>
            <a:r>
              <a:rPr lang="en-US" sz="2000" dirty="0" smtClean="0"/>
              <a:t>]</a:t>
            </a:r>
            <a:endParaRPr lang="ru-RU" sz="2000" dirty="0"/>
          </a:p>
          <a:p>
            <a:pPr marL="274320" lvl="1"/>
            <a:r>
              <a:rPr lang="ru-RU" sz="2000" dirty="0" smtClean="0"/>
              <a:t>23 ноября 1995 – закон РФ «О </a:t>
            </a:r>
            <a:r>
              <a:rPr lang="ru-RU" sz="2000" dirty="0"/>
              <a:t>порядке разрешения коллективных трудовых </a:t>
            </a:r>
            <a:r>
              <a:rPr lang="ru-RU" sz="2000" dirty="0" smtClean="0"/>
              <a:t>споров» </a:t>
            </a:r>
            <a:r>
              <a:rPr lang="en-US" sz="2000" dirty="0" smtClean="0"/>
              <a:t>[</a:t>
            </a:r>
            <a:r>
              <a:rPr lang="ru-RU" sz="2000" dirty="0" smtClean="0"/>
              <a:t>разногласия по вопросам КД</a:t>
            </a:r>
            <a:r>
              <a:rPr lang="en-US" sz="2000" dirty="0" smtClean="0"/>
              <a:t>]</a:t>
            </a:r>
            <a:endParaRPr lang="ru-RU" sz="2000" dirty="0" smtClean="0"/>
          </a:p>
          <a:p>
            <a:pPr marL="274320" lvl="1"/>
            <a:r>
              <a:rPr lang="ru-RU" sz="2000" dirty="0" smtClean="0"/>
              <a:t>30 декабря 2001 – Трудовой кодекс РФ </a:t>
            </a:r>
            <a:r>
              <a:rPr lang="en-US" sz="2000" dirty="0" smtClean="0"/>
              <a:t>[</a:t>
            </a:r>
            <a:r>
              <a:rPr lang="ru-RU" sz="2000" dirty="0" smtClean="0"/>
              <a:t>КД и соглашения как одна из форм социального партнёрства (ст. 27)</a:t>
            </a:r>
            <a:r>
              <a:rPr lang="en-US" sz="2000" dirty="0" smtClean="0"/>
              <a:t>]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82159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КД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1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1918</a:t>
            </a:r>
            <a:r>
              <a:rPr lang="ru-RU" dirty="0"/>
              <a:t> </a:t>
            </a:r>
            <a:r>
              <a:rPr lang="ru-RU" dirty="0" smtClean="0"/>
              <a:t>– договор между профсоюзом и предпринимателем, предприятием, устанавливающий </a:t>
            </a:r>
            <a:r>
              <a:rPr lang="ru-RU" dirty="0"/>
              <a:t>оплату труда во всех видах и </a:t>
            </a:r>
            <a:r>
              <a:rPr lang="ru-RU" dirty="0" smtClean="0"/>
              <a:t>формах, </a:t>
            </a:r>
            <a:r>
              <a:rPr lang="ru-RU" dirty="0"/>
              <a:t>а также </a:t>
            </a:r>
            <a:r>
              <a:rPr lang="ru-RU" dirty="0" smtClean="0"/>
              <a:t>определяющий </a:t>
            </a:r>
            <a:r>
              <a:rPr lang="ru-RU" dirty="0"/>
              <a:t>условия труда и </a:t>
            </a:r>
            <a:r>
              <a:rPr lang="ru-RU" dirty="0" smtClean="0"/>
              <a:t>службы (ст. 1 Положения от 25 июня)</a:t>
            </a:r>
          </a:p>
          <a:p>
            <a:endParaRPr lang="ru-RU" sz="1500" dirty="0" smtClean="0"/>
          </a:p>
          <a:p>
            <a:r>
              <a:rPr lang="ru-RU" b="1" dirty="0" smtClean="0"/>
              <a:t>1922</a:t>
            </a:r>
            <a:r>
              <a:rPr lang="ru-RU" dirty="0" smtClean="0"/>
              <a:t> – соглашение</a:t>
            </a:r>
            <a:r>
              <a:rPr lang="ru-RU" dirty="0"/>
              <a:t>, заключаемое </a:t>
            </a:r>
            <a:r>
              <a:rPr lang="ru-RU" dirty="0" smtClean="0"/>
              <a:t>профсоюзом, </a:t>
            </a:r>
            <a:r>
              <a:rPr lang="ru-RU" dirty="0"/>
              <a:t>как представителем рабочих и служащих, с одной стороны, и нанимателем с другой, которое устанавливает условия труда и найма для отдельных предприятий, учреждений и хозяйств или группы </a:t>
            </a:r>
            <a:r>
              <a:rPr lang="ru-RU" dirty="0" smtClean="0"/>
              <a:t>таковых </a:t>
            </a:r>
            <a:r>
              <a:rPr lang="ru-RU" b="1" dirty="0"/>
              <a:t>и определяет содержание будущих личных (трудовых) договоров найма </a:t>
            </a:r>
            <a:r>
              <a:rPr lang="ru-RU" dirty="0" smtClean="0"/>
              <a:t>(ст. 15 КЗоТ)</a:t>
            </a:r>
            <a:endParaRPr lang="ru-RU" dirty="0"/>
          </a:p>
          <a:p>
            <a:endParaRPr lang="ru-RU" dirty="0"/>
          </a:p>
          <a:p>
            <a:r>
              <a:rPr lang="ru-RU" b="1" dirty="0" smtClean="0"/>
              <a:t>март 1992 </a:t>
            </a:r>
            <a:r>
              <a:rPr lang="ru-RU" dirty="0" smtClean="0"/>
              <a:t>– правовой </a:t>
            </a:r>
            <a:r>
              <a:rPr lang="ru-RU" dirty="0"/>
              <a:t>акт, регулирующий </a:t>
            </a:r>
            <a:r>
              <a:rPr lang="ru-RU" b="1" dirty="0"/>
              <a:t>социально-трудовые отношения </a:t>
            </a:r>
            <a:r>
              <a:rPr lang="ru-RU" dirty="0"/>
              <a:t>и заключаемый работниками организации, филиала, представительства (далее - работники организации) с </a:t>
            </a:r>
            <a:r>
              <a:rPr lang="ru-RU" dirty="0" smtClean="0"/>
              <a:t>работодателем</a:t>
            </a:r>
            <a:r>
              <a:rPr lang="ru-RU" dirty="0"/>
              <a:t> </a:t>
            </a:r>
            <a:r>
              <a:rPr lang="ru-RU" dirty="0" smtClean="0"/>
              <a:t>(ст. 2 закона «О КД»)</a:t>
            </a:r>
          </a:p>
          <a:p>
            <a:endParaRPr lang="ru-RU" dirty="0"/>
          </a:p>
          <a:p>
            <a:r>
              <a:rPr lang="ru-RU" b="1" dirty="0" smtClean="0"/>
              <a:t>ноябрь 1992 </a:t>
            </a:r>
            <a:r>
              <a:rPr lang="ru-RU" dirty="0" smtClean="0"/>
              <a:t>– правовой </a:t>
            </a:r>
            <a:r>
              <a:rPr lang="ru-RU" dirty="0"/>
              <a:t>акт, регулирующий </a:t>
            </a:r>
            <a:r>
              <a:rPr lang="ru-RU" b="1" dirty="0"/>
              <a:t>трудовые, социально-экономические и профессиональные отношения </a:t>
            </a:r>
            <a:r>
              <a:rPr lang="ru-RU" dirty="0"/>
              <a:t>между работодателем и работниками на предприятии, в учреждении, </a:t>
            </a:r>
            <a:r>
              <a:rPr lang="ru-RU" dirty="0" smtClean="0"/>
              <a:t>организации (ст. 7 КЗоТ)</a:t>
            </a:r>
          </a:p>
          <a:p>
            <a:endParaRPr lang="ru-RU" dirty="0"/>
          </a:p>
          <a:p>
            <a:r>
              <a:rPr lang="ru-RU" b="1" dirty="0" smtClean="0"/>
              <a:t>июнь 2006 </a:t>
            </a:r>
            <a:r>
              <a:rPr lang="ru-RU" dirty="0" smtClean="0"/>
              <a:t>– правовой </a:t>
            </a:r>
            <a:r>
              <a:rPr lang="ru-RU" dirty="0"/>
              <a:t>акт, регулирующий </a:t>
            </a:r>
            <a:r>
              <a:rPr lang="ru-RU" b="1" dirty="0"/>
              <a:t>социально-трудовые отношения </a:t>
            </a:r>
            <a:r>
              <a:rPr lang="ru-RU" dirty="0"/>
              <a:t>в организации или у индивидуального предпринимателя и заключаемый работниками и работодателем в лице их </a:t>
            </a:r>
            <a:r>
              <a:rPr lang="ru-RU" dirty="0" smtClean="0"/>
              <a:t>представителей</a:t>
            </a:r>
            <a:r>
              <a:rPr lang="ru-RU" dirty="0"/>
              <a:t> </a:t>
            </a:r>
            <a:r>
              <a:rPr lang="ru-RU" dirty="0" smtClean="0"/>
              <a:t>(ст. </a:t>
            </a:r>
            <a:r>
              <a:rPr lang="ru-RU" dirty="0"/>
              <a:t>40 ТК РФ)</a:t>
            </a:r>
          </a:p>
        </p:txBody>
      </p:sp>
    </p:spTree>
    <p:extLst>
      <p:ext uri="{BB962C8B-B14F-4D97-AF65-F5344CB8AC3E}">
        <p14:creationId xmlns:p14="http://schemas.microsoft.com/office/powerpoint/2010/main" val="180534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Функции КД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1500 – нач. 20 в</a:t>
            </a:r>
            <a:r>
              <a:rPr lang="ru-RU" dirty="0" smtClean="0"/>
              <a:t>. – договор коллективного найма (уже не практикуется)</a:t>
            </a:r>
          </a:p>
          <a:p>
            <a:r>
              <a:rPr lang="ru-RU" dirty="0"/>
              <a:t>1802-1918, с </a:t>
            </a:r>
            <a:r>
              <a:rPr lang="ru-RU" dirty="0" smtClean="0"/>
              <a:t>1991 – боевое соглашение (практикуется, но доля ничтожна)</a:t>
            </a:r>
          </a:p>
          <a:p>
            <a:r>
              <a:rPr lang="ru-RU" dirty="0" smtClean="0"/>
              <a:t>1922 – 1991 – </a:t>
            </a:r>
            <a:r>
              <a:rPr lang="ru-RU" dirty="0"/>
              <a:t>социальное приложение к </a:t>
            </a:r>
            <a:r>
              <a:rPr lang="ru-RU" dirty="0" smtClean="0"/>
              <a:t>директивному плану </a:t>
            </a:r>
            <a:r>
              <a:rPr lang="ru-RU" dirty="0"/>
              <a:t>развития </a:t>
            </a:r>
            <a:r>
              <a:rPr lang="ru-RU" dirty="0" smtClean="0"/>
              <a:t>предприятия (уже не практикуется)</a:t>
            </a:r>
            <a:endParaRPr lang="ru-RU" dirty="0"/>
          </a:p>
          <a:p>
            <a:r>
              <a:rPr lang="ru-RU" dirty="0" smtClean="0"/>
              <a:t>с 1991 – план работодателя по социальному развитию предприятия (преобладающая и растущая доля)</a:t>
            </a:r>
          </a:p>
        </p:txBody>
      </p:sp>
    </p:spTree>
    <p:extLst>
      <p:ext uri="{BB962C8B-B14F-4D97-AF65-F5344CB8AC3E}">
        <p14:creationId xmlns:p14="http://schemas.microsoft.com/office/powerpoint/2010/main" val="29964477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1871</TotalTime>
  <Words>1055</Words>
  <Application>Microsoft Office PowerPoint</Application>
  <PresentationFormat>Экран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История коллективных договоров в России (16-21 вв.)</vt:lpstr>
      <vt:lpstr>1. До регламентации (1500 – 1918 гг.)</vt:lpstr>
      <vt:lpstr>1. До регламентации (1500 – 1918 гг.)</vt:lpstr>
      <vt:lpstr>1. До регламентации (1500 – 1918 гг.)</vt:lpstr>
      <vt:lpstr>2. Советская регламентация (1918 – 1991 гг.)</vt:lpstr>
      <vt:lpstr>3. Постсоветский этап (с 1991 г.)</vt:lpstr>
      <vt:lpstr>Понятие КД</vt:lpstr>
      <vt:lpstr>Функции КД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Коллективные договора в России (16-21 века)</dc:title>
  <dc:creator>Вадим</dc:creator>
  <cp:lastModifiedBy>Вадим</cp:lastModifiedBy>
  <cp:revision>28</cp:revision>
  <dcterms:created xsi:type="dcterms:W3CDTF">2014-11-18T16:51:28Z</dcterms:created>
  <dcterms:modified xsi:type="dcterms:W3CDTF">2014-11-20T21:58:49Z</dcterms:modified>
</cp:coreProperties>
</file>