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9" r:id="rId5"/>
    <p:sldId id="262" r:id="rId6"/>
    <p:sldId id="264" r:id="rId7"/>
    <p:sldId id="271" r:id="rId8"/>
    <p:sldId id="272" r:id="rId9"/>
    <p:sldId id="273" r:id="rId10"/>
    <p:sldId id="265" r:id="rId11"/>
    <p:sldId id="266" r:id="rId12"/>
    <p:sldId id="274" r:id="rId13"/>
    <p:sldId id="258" r:id="rId14"/>
    <p:sldId id="267" r:id="rId15"/>
    <p:sldId id="268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sideWall>
    <c:backWall>
      <c:thickness val="0"/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backWall>
    <c:plotArea>
      <c:layout/>
      <c:line3D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членов, млн. чел.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1918</c:v>
                </c:pt>
                <c:pt idx="1">
                  <c:v>1932</c:v>
                </c:pt>
                <c:pt idx="2">
                  <c:v>1949</c:v>
                </c:pt>
                <c:pt idx="3">
                  <c:v>1963</c:v>
                </c:pt>
                <c:pt idx="4">
                  <c:v>1977</c:v>
                </c:pt>
                <c:pt idx="5">
                  <c:v>1989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2.6</c:v>
                </c:pt>
                <c:pt idx="1">
                  <c:v>16.5</c:v>
                </c:pt>
                <c:pt idx="2">
                  <c:v>28.5</c:v>
                </c:pt>
                <c:pt idx="3">
                  <c:v>68</c:v>
                </c:pt>
                <c:pt idx="4">
                  <c:v>113.5</c:v>
                </c:pt>
                <c:pt idx="5">
                  <c:v>142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514288"/>
        <c:axId val="423510368"/>
        <c:axId val="426552880"/>
      </c:line3DChart>
      <c:catAx>
        <c:axId val="423514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23510368"/>
        <c:crosses val="autoZero"/>
        <c:auto val="1"/>
        <c:lblAlgn val="ctr"/>
        <c:lblOffset val="100"/>
        <c:noMultiLvlLbl val="0"/>
      </c:catAx>
      <c:valAx>
        <c:axId val="423510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3514288"/>
        <c:crosses val="autoZero"/>
        <c:crossBetween val="between"/>
      </c:valAx>
      <c:serAx>
        <c:axId val="426552880"/>
        <c:scaling>
          <c:orientation val="minMax"/>
        </c:scaling>
        <c:delete val="1"/>
        <c:axPos val="b"/>
        <c:majorTickMark val="out"/>
        <c:minorTickMark val="none"/>
        <c:tickLblPos val="none"/>
        <c:crossAx val="423510368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2BC5D-1D88-4C67-B09D-D8BEA6AD5996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989B3-2CDC-4B38-8294-115D9066674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Опыт советских профсоюзов и его актуальность сегодня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6400800" cy="1752600"/>
          </a:xfrm>
        </p:spPr>
        <p:txBody>
          <a:bodyPr>
            <a:normAutofit fontScale="92500"/>
          </a:bodyPr>
          <a:lstStyle/>
          <a:p>
            <a:pPr algn="r"/>
            <a:r>
              <a:rPr lang="ru-RU" b="1" i="1" dirty="0" smtClean="0"/>
              <a:t>Автор – В. Большаков</a:t>
            </a:r>
          </a:p>
          <a:p>
            <a:pPr algn="r"/>
            <a:r>
              <a:rPr lang="ru-RU" sz="3000" i="1" dirty="0" smtClean="0"/>
              <a:t>Санкт-Петербург, 17 октября 2015 г.</a:t>
            </a:r>
          </a:p>
          <a:p>
            <a:pPr algn="r"/>
            <a:r>
              <a:rPr lang="ru-RU" b="1" i="1" dirty="0" smtClean="0"/>
              <a:t>Сайт – </a:t>
            </a:r>
            <a:r>
              <a:rPr lang="en-US" b="1" i="1" dirty="0" smtClean="0"/>
              <a:t>istprof.atlabs.ru</a:t>
            </a: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Сопротивление в ВЦСПС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1739" y="1470059"/>
            <a:ext cx="5904656" cy="2016224"/>
          </a:xfrm>
        </p:spPr>
        <p:txBody>
          <a:bodyPr>
            <a:normAutofit fontScale="85000" lnSpcReduction="10000"/>
          </a:bodyPr>
          <a:lstStyle/>
          <a:p>
            <a:pPr marL="360000" indent="-457200">
              <a:buNone/>
            </a:pPr>
            <a:r>
              <a:rPr lang="ru-RU" dirty="0" smtClean="0"/>
              <a:t>1918 – 1925 – борьба за «единство и независимость профдвижения»</a:t>
            </a:r>
          </a:p>
          <a:p>
            <a:pPr marL="360000" indent="-457200">
              <a:buNone/>
            </a:pPr>
            <a:r>
              <a:rPr lang="ru-RU" dirty="0" smtClean="0"/>
              <a:t>1920 – 1923 – «рабочая оппозиция»</a:t>
            </a:r>
          </a:p>
          <a:p>
            <a:pPr marL="360000" indent="-457200">
              <a:buNone/>
            </a:pPr>
            <a:r>
              <a:rPr lang="ru-RU" dirty="0" smtClean="0"/>
              <a:t>1928 – 1930 – «правая оппозиция»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915816" y="1628800"/>
            <a:ext cx="2098576" cy="1972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87824" y="1556792"/>
            <a:ext cx="2098576" cy="1972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5536" y="4077072"/>
            <a:ext cx="3861731" cy="2290108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r>
              <a:rPr lang="ru-RU" b="1" dirty="0" smtClean="0"/>
              <a:t>Гриневич</a:t>
            </a:r>
            <a:r>
              <a:rPr lang="ru-RU" dirty="0" smtClean="0"/>
              <a:t> В.П. (1874-1942) – 1-й председатель ВЦСПС</a:t>
            </a:r>
          </a:p>
          <a:p>
            <a:pPr marL="137160" indent="0">
              <a:buFont typeface="Wingdings 2"/>
              <a:buNone/>
            </a:pPr>
            <a:endParaRPr lang="ru-RU" dirty="0" smtClean="0"/>
          </a:p>
          <a:p>
            <a:pPr marL="137160" indent="0">
              <a:buFont typeface="Wingdings 2"/>
              <a:buNone/>
            </a:pPr>
            <a:r>
              <a:rPr lang="ru-RU" b="1" dirty="0" smtClean="0"/>
              <a:t>Шляпников</a:t>
            </a:r>
            <a:r>
              <a:rPr lang="ru-RU" dirty="0" smtClean="0"/>
              <a:t> А.Г. (1883-1937) – 1-й председатель ВСРМ (рабочих металлистов)</a:t>
            </a:r>
          </a:p>
          <a:p>
            <a:pPr marL="137160" indent="0">
              <a:buFont typeface="Wingdings 2"/>
              <a:buNone/>
            </a:pPr>
            <a:endParaRPr lang="ru-RU" dirty="0" smtClean="0"/>
          </a:p>
          <a:p>
            <a:pPr marL="137160" indent="0">
              <a:buFont typeface="Wingdings 2"/>
              <a:buNone/>
            </a:pPr>
            <a:r>
              <a:rPr lang="ru-RU" b="1" dirty="0" smtClean="0"/>
              <a:t>Томский</a:t>
            </a:r>
            <a:r>
              <a:rPr lang="ru-RU" dirty="0" smtClean="0"/>
              <a:t> М.П. (1888-1936) – 3-й председатель ВЦСПС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4"/>
          <a:stretch/>
        </p:blipFill>
        <p:spPr>
          <a:xfrm>
            <a:off x="4257268" y="3601616"/>
            <a:ext cx="2186940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601616"/>
            <a:ext cx="2122187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28" y="1232425"/>
            <a:ext cx="1948007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5751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препарировали профсоюзы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Декабрь 1928 </a:t>
            </a:r>
            <a:r>
              <a:rPr lang="ru-RU" dirty="0" smtClean="0"/>
              <a:t>– 8 съезд профсоюзов (установление прямого контроля ЦК ВКП(б) над ВЦСПС</a:t>
            </a:r>
          </a:p>
          <a:p>
            <a:r>
              <a:rPr lang="ru-RU" b="1" dirty="0" smtClean="0"/>
              <a:t>1929 – 1930 </a:t>
            </a:r>
            <a:r>
              <a:rPr lang="ru-RU" dirty="0" smtClean="0"/>
              <a:t>– чистка </a:t>
            </a:r>
            <a:r>
              <a:rPr lang="ru-RU" dirty="0" err="1" smtClean="0"/>
              <a:t>профаппарата</a:t>
            </a:r>
            <a:r>
              <a:rPr lang="ru-RU" dirty="0" smtClean="0"/>
              <a:t> (сначала руководство, затем массовая чистка)</a:t>
            </a:r>
          </a:p>
          <a:p>
            <a:r>
              <a:rPr lang="ru-RU" b="1" dirty="0" smtClean="0"/>
              <a:t>1931</a:t>
            </a:r>
            <a:r>
              <a:rPr lang="ru-RU" dirty="0" smtClean="0"/>
              <a:t> – первое разукрупнение (вместо 23-х – 44 профсоюза)</a:t>
            </a:r>
          </a:p>
          <a:p>
            <a:r>
              <a:rPr lang="ru-RU" b="1" dirty="0" smtClean="0"/>
              <a:t>1933</a:t>
            </a:r>
            <a:r>
              <a:rPr lang="ru-RU" dirty="0" smtClean="0"/>
              <a:t> – фактическая отмена коллективных договоров</a:t>
            </a:r>
          </a:p>
          <a:p>
            <a:r>
              <a:rPr lang="ru-RU" b="1" dirty="0" smtClean="0"/>
              <a:t>1934</a:t>
            </a:r>
            <a:r>
              <a:rPr lang="ru-RU" dirty="0" smtClean="0"/>
              <a:t> – второе </a:t>
            </a:r>
            <a:r>
              <a:rPr lang="ru-RU" dirty="0"/>
              <a:t>разукрупнение </a:t>
            </a:r>
            <a:r>
              <a:rPr lang="ru-RU" dirty="0" smtClean="0"/>
              <a:t>(вместо 44-х – 154 профсоюза, к 1940 г. – 193 профсоюза)</a:t>
            </a:r>
          </a:p>
          <a:p>
            <a:r>
              <a:rPr lang="ru-RU" b="1" dirty="0" smtClean="0"/>
              <a:t>1937 – 1938 </a:t>
            </a:r>
            <a:r>
              <a:rPr lang="ru-RU" dirty="0" smtClean="0"/>
              <a:t>– массовые репрессии против бывшего и действующего руководства профсоюзов (11 из 12-ти секретарей ВЦСПС, из 226 членов ВЦСПС осталось 87)</a:t>
            </a:r>
          </a:p>
          <a:p>
            <a:r>
              <a:rPr lang="ru-RU" b="1" dirty="0" smtClean="0"/>
              <a:t>2-я половина 1950-х </a:t>
            </a:r>
            <a:r>
              <a:rPr lang="ru-RU" dirty="0" smtClean="0"/>
              <a:t>– укрупнение профсоюзов (не более 32-х профсоюзов)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529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Будни советского </a:t>
            </a:r>
            <a:r>
              <a:rPr lang="ru-RU" dirty="0" err="1" smtClean="0"/>
              <a:t>профкомыча</a:t>
            </a:r>
            <a:r>
              <a:rPr lang="ru-RU" dirty="0" smtClean="0"/>
              <a:t> (1930-е гг.)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Разбор жалоб и заявлений – до 80% </a:t>
            </a:r>
            <a:r>
              <a:rPr lang="ru-RU" b="1" dirty="0" smtClean="0"/>
              <a:t>рабочего</a:t>
            </a:r>
            <a:r>
              <a:rPr lang="ru-RU" dirty="0" smtClean="0"/>
              <a:t> </a:t>
            </a:r>
            <a:r>
              <a:rPr lang="ru-RU" dirty="0" smtClean="0"/>
              <a:t>времени (фактический рабочий день – до 12-14 часов)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Подписание анкет</a:t>
            </a:r>
            <a:r>
              <a:rPr lang="ru-RU" dirty="0"/>
              <a:t>, больничных листов, </a:t>
            </a:r>
            <a:r>
              <a:rPr lang="ru-RU" dirty="0" smtClean="0"/>
              <a:t>выдача </a:t>
            </a:r>
            <a:r>
              <a:rPr lang="ru-RU" dirty="0"/>
              <a:t>справок, </a:t>
            </a:r>
            <a:r>
              <a:rPr lang="ru-RU" dirty="0" smtClean="0"/>
              <a:t>характеристик, матпомощи</a:t>
            </a:r>
          </a:p>
          <a:p>
            <a:pPr>
              <a:buNone/>
            </a:pPr>
            <a:r>
              <a:rPr lang="ru-RU" dirty="0" smtClean="0"/>
              <a:t>Переписка и встречи с подшефными (колхоз, детсад, воинская часть, пионерская организация и т.п.)</a:t>
            </a:r>
          </a:p>
          <a:p>
            <a:pPr>
              <a:buNone/>
            </a:pPr>
            <a:r>
              <a:rPr lang="ru-RU" dirty="0" smtClean="0"/>
              <a:t>Отчётность перед вышестоящими профорганами (1 форма требует до 43-х часов, финансовая – 420 часов в год), перед парткомом, перед госорганами</a:t>
            </a:r>
          </a:p>
          <a:p>
            <a:pPr>
              <a:buNone/>
            </a:pPr>
            <a:r>
              <a:rPr lang="ru-RU" dirty="0" smtClean="0"/>
              <a:t>Организация мероприятий (праздничные </a:t>
            </a:r>
            <a:r>
              <a:rPr lang="ru-RU" dirty="0" err="1" smtClean="0"/>
              <a:t>демоннстрации</a:t>
            </a:r>
            <a:r>
              <a:rPr lang="ru-RU" dirty="0" smtClean="0"/>
              <a:t>, митинги и заседания, рабочие собрания и «летучки», концерты, массовки, поездки, юбилеи и т.п.)</a:t>
            </a:r>
          </a:p>
          <a:p>
            <a:pPr>
              <a:buNone/>
            </a:pPr>
            <a:r>
              <a:rPr lang="ru-RU" dirty="0" smtClean="0"/>
              <a:t>Заседание в комиссиях (по трудовым спорам, культмассовой, по рацпредложениям, по соцсоревнованию, жилищной и пр.)</a:t>
            </a:r>
          </a:p>
          <a:p>
            <a:pPr>
              <a:buNone/>
            </a:pPr>
            <a:r>
              <a:rPr lang="ru-RU" dirty="0" smtClean="0"/>
              <a:t>Исполнение партийных поручений и нагрузок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Советская регламентация (1918 – 1991 </a:t>
            </a:r>
            <a:r>
              <a:rPr lang="ru-RU" dirty="0"/>
              <a:t>гг.)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7224" y="1714488"/>
            <a:ext cx="7408333" cy="4786346"/>
          </a:xfrm>
        </p:spPr>
        <p:txBody>
          <a:bodyPr>
            <a:normAutofit fontScale="47500" lnSpcReduction="20000"/>
          </a:bodyPr>
          <a:lstStyle/>
          <a:p>
            <a:pPr lvl="1"/>
            <a:r>
              <a:rPr lang="ru-RU" sz="2900" dirty="0" smtClean="0"/>
              <a:t>25 июня 1918 </a:t>
            </a:r>
            <a:r>
              <a:rPr lang="ru-RU" sz="2900" dirty="0"/>
              <a:t>– </a:t>
            </a:r>
            <a:r>
              <a:rPr lang="ru-RU" sz="2900" dirty="0" smtClean="0"/>
              <a:t>Положение Совета народных комиссаров РСФСР «О порядке </a:t>
            </a:r>
            <a:r>
              <a:rPr lang="ru-RU" sz="2900" dirty="0"/>
              <a:t>утверждения коллективных договоров (тарифов</a:t>
            </a:r>
            <a:r>
              <a:rPr lang="ru-RU" sz="2900" dirty="0" smtClean="0"/>
              <a:t>)…» </a:t>
            </a:r>
            <a:r>
              <a:rPr lang="en-US" sz="2900" dirty="0" smtClean="0"/>
              <a:t>[</a:t>
            </a:r>
            <a:r>
              <a:rPr lang="ru-RU" sz="2900" dirty="0" smtClean="0"/>
              <a:t>определение, содержание КД, порядок заключения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r>
              <a:rPr lang="ru-RU" sz="2900" b="1" dirty="0" smtClean="0"/>
              <a:t>2 июля 1918 – 1922 – КД заменены декретами Народного комиссариата труда РСФСР</a:t>
            </a:r>
          </a:p>
          <a:p>
            <a:pPr lvl="1"/>
            <a:r>
              <a:rPr lang="ru-RU" sz="2900" dirty="0" smtClean="0"/>
              <a:t>1918</a:t>
            </a:r>
            <a:r>
              <a:rPr lang="ru-RU" sz="2900" dirty="0"/>
              <a:t>– </a:t>
            </a:r>
            <a:r>
              <a:rPr lang="ru-RU" sz="2900" dirty="0" smtClean="0"/>
              <a:t>Кодекс </a:t>
            </a:r>
            <a:r>
              <a:rPr lang="ru-RU" sz="2900" dirty="0"/>
              <a:t>законов о труде (КЗоТ) </a:t>
            </a:r>
            <a:r>
              <a:rPr lang="ru-RU" sz="2900" dirty="0" smtClean="0"/>
              <a:t>РСФСР </a:t>
            </a:r>
            <a:r>
              <a:rPr lang="en-US" sz="2900" dirty="0" smtClean="0"/>
              <a:t>[</a:t>
            </a:r>
            <a:r>
              <a:rPr lang="ru-RU" sz="2900" dirty="0" smtClean="0"/>
              <a:t>«договоры и соглашения впредь действительны лишь постольку, поскольку не противоречат правилам настоящего Кодекса»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marL="0" indent="0">
              <a:buNone/>
            </a:pPr>
            <a:r>
              <a:rPr lang="ru-RU" sz="3800" b="1" i="1" dirty="0" smtClean="0"/>
              <a:t>с 1922 – КД фактически – социальное приложение к плану развития предприятия</a:t>
            </a:r>
            <a:endParaRPr lang="ru-RU" sz="3800" b="1" i="1" dirty="0"/>
          </a:p>
          <a:p>
            <a:pPr lvl="1"/>
            <a:r>
              <a:rPr lang="ru-RU" sz="2900" dirty="0" smtClean="0"/>
              <a:t>1922, 1971 – Кодексы законов о труде (КЗоТ) РСФСР </a:t>
            </a:r>
            <a:r>
              <a:rPr lang="en-US" sz="2900" dirty="0" smtClean="0"/>
              <a:t>[</a:t>
            </a:r>
            <a:r>
              <a:rPr lang="ru-RU" sz="2900" dirty="0" smtClean="0"/>
              <a:t>основные понятия, порядок утверждения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lvl="1"/>
            <a:r>
              <a:rPr lang="ru-RU" sz="2900" dirty="0"/>
              <a:t>20 октября 1929 </a:t>
            </a:r>
            <a:r>
              <a:rPr lang="ru-RU" sz="2900" dirty="0" smtClean="0"/>
              <a:t>– Постановление </a:t>
            </a:r>
            <a:r>
              <a:rPr lang="ru-RU" sz="2900" dirty="0"/>
              <a:t>ЦК </a:t>
            </a:r>
            <a:r>
              <a:rPr lang="ru-RU" sz="2900" dirty="0" smtClean="0"/>
              <a:t>ВКП(б</a:t>
            </a:r>
            <a:r>
              <a:rPr lang="ru-RU" sz="2900" dirty="0"/>
              <a:t>) </a:t>
            </a:r>
            <a:r>
              <a:rPr lang="ru-RU" sz="2900" dirty="0" smtClean="0"/>
              <a:t>«О </a:t>
            </a:r>
            <a:r>
              <a:rPr lang="ru-RU" sz="2900" dirty="0"/>
              <a:t>колдоговорной компании на 1929/1930 </a:t>
            </a:r>
            <a:r>
              <a:rPr lang="ru-RU" sz="2900" dirty="0" smtClean="0"/>
              <a:t>год» </a:t>
            </a:r>
            <a:r>
              <a:rPr lang="en-US" sz="2900" dirty="0" smtClean="0"/>
              <a:t>[</a:t>
            </a:r>
            <a:r>
              <a:rPr lang="ru-RU" sz="2900" dirty="0" smtClean="0"/>
              <a:t>регламентация партийными и хозяйственными органами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r>
              <a:rPr lang="ru-RU" sz="2900" b="1" dirty="0" smtClean="0"/>
              <a:t>1933 – 1947 – КД не перезаключаются и не действуют</a:t>
            </a:r>
          </a:p>
          <a:p>
            <a:pPr lvl="1"/>
            <a:r>
              <a:rPr lang="ru-RU" sz="2900" dirty="0"/>
              <a:t>4 февраля 1947 </a:t>
            </a:r>
            <a:r>
              <a:rPr lang="ru-RU" sz="2900" dirty="0" smtClean="0"/>
              <a:t>– Постановление </a:t>
            </a:r>
            <a:r>
              <a:rPr lang="ru-RU" sz="2900" dirty="0"/>
              <a:t>Совета Министров СССР </a:t>
            </a:r>
            <a:r>
              <a:rPr lang="ru-RU" sz="2900" dirty="0" smtClean="0"/>
              <a:t>«О </a:t>
            </a:r>
            <a:r>
              <a:rPr lang="ru-RU" sz="2900" dirty="0"/>
              <a:t>заключении </a:t>
            </a:r>
            <a:r>
              <a:rPr lang="ru-RU" sz="2900" dirty="0" err="1"/>
              <a:t>колдоговоров</a:t>
            </a:r>
            <a:r>
              <a:rPr lang="ru-RU" sz="2900" dirty="0"/>
              <a:t> на предприятиях промышленности, транспорта и </a:t>
            </a:r>
            <a:r>
              <a:rPr lang="ru-RU" sz="2900" dirty="0" smtClean="0"/>
              <a:t>строительства» </a:t>
            </a:r>
            <a:r>
              <a:rPr lang="en-US" sz="2900" dirty="0" smtClean="0"/>
              <a:t>[</a:t>
            </a:r>
            <a:r>
              <a:rPr lang="ru-RU" sz="2900" dirty="0" smtClean="0"/>
              <a:t>КД – сводки нормативных актов органов гос. власти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lvl="1"/>
            <a:r>
              <a:rPr lang="ru-RU" sz="2900" dirty="0"/>
              <a:t>6 марта 1966 </a:t>
            </a:r>
            <a:r>
              <a:rPr lang="ru-RU" sz="2900" dirty="0" smtClean="0"/>
              <a:t>– постановление Совета министров </a:t>
            </a:r>
            <a:r>
              <a:rPr lang="ru-RU" sz="2900" dirty="0"/>
              <a:t>СССР и ВЦСПС </a:t>
            </a:r>
            <a:r>
              <a:rPr lang="ru-RU" sz="2900" dirty="0" smtClean="0"/>
              <a:t>«О </a:t>
            </a:r>
            <a:r>
              <a:rPr lang="ru-RU" sz="2900" dirty="0"/>
              <a:t>заключении коллективных договоров на </a:t>
            </a:r>
            <a:r>
              <a:rPr lang="ru-RU" sz="2900" dirty="0" smtClean="0"/>
              <a:t>предприятиях» </a:t>
            </a:r>
            <a:r>
              <a:rPr lang="en-US" sz="2900" dirty="0" smtClean="0"/>
              <a:t>[</a:t>
            </a:r>
            <a:r>
              <a:rPr lang="ru-RU" sz="2900" dirty="0" smtClean="0"/>
              <a:t>автономия в некоторых вопросах </a:t>
            </a:r>
            <a:r>
              <a:rPr lang="ru-RU" sz="2900" dirty="0"/>
              <a:t>зарплаты, условий труда и </a:t>
            </a:r>
            <a:r>
              <a:rPr lang="ru-RU" sz="2900" dirty="0" smtClean="0"/>
              <a:t>быта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lvl="1"/>
            <a:r>
              <a:rPr lang="ru-RU" sz="2900" dirty="0"/>
              <a:t>14 октября 1976 </a:t>
            </a:r>
            <a:r>
              <a:rPr lang="ru-RU" sz="2900" dirty="0" smtClean="0"/>
              <a:t>– постановление Совета </a:t>
            </a:r>
            <a:r>
              <a:rPr lang="ru-RU" sz="2900" dirty="0"/>
              <a:t>Министров СССР и </a:t>
            </a:r>
            <a:r>
              <a:rPr lang="ru-RU" sz="2900" dirty="0" smtClean="0"/>
              <a:t>ВЦСПС </a:t>
            </a:r>
            <a:r>
              <a:rPr lang="en-US" sz="2900" dirty="0" smtClean="0"/>
              <a:t>[</a:t>
            </a:r>
            <a:r>
              <a:rPr lang="ru-RU" sz="2900" dirty="0" smtClean="0"/>
              <a:t>расширена сфера отраслей, где разрешены КД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lvl="1"/>
            <a:r>
              <a:rPr lang="ru-RU" sz="2900" dirty="0"/>
              <a:t>27 ноября 1987 </a:t>
            </a:r>
            <a:r>
              <a:rPr lang="ru-RU" sz="2900" dirty="0" smtClean="0"/>
              <a:t> - Общее положение </a:t>
            </a:r>
            <a:r>
              <a:rPr lang="ru-RU" sz="2900" dirty="0"/>
              <a:t>ВЦСПС </a:t>
            </a:r>
            <a:r>
              <a:rPr lang="ru-RU" sz="2900" dirty="0" smtClean="0"/>
              <a:t>и Госкомтруда </a:t>
            </a:r>
            <a:r>
              <a:rPr lang="ru-RU" sz="2900" dirty="0"/>
              <a:t>СССР </a:t>
            </a:r>
            <a:r>
              <a:rPr lang="ru-RU" sz="2900" dirty="0" smtClean="0"/>
              <a:t>о </a:t>
            </a:r>
            <a:r>
              <a:rPr lang="ru-RU" sz="2900" dirty="0"/>
              <a:t>порядке заключения коллективных </a:t>
            </a:r>
            <a:r>
              <a:rPr lang="ru-RU" sz="2900" dirty="0" smtClean="0"/>
              <a:t>договоров </a:t>
            </a:r>
            <a:r>
              <a:rPr lang="en-US" sz="2900" dirty="0" smtClean="0"/>
              <a:t>[</a:t>
            </a:r>
            <a:r>
              <a:rPr lang="ru-RU" sz="2900" dirty="0" err="1" smtClean="0"/>
              <a:t>бОльшая</a:t>
            </a:r>
            <a:r>
              <a:rPr lang="ru-RU" sz="2900" dirty="0" smtClean="0"/>
              <a:t> автономия в содержании КД</a:t>
            </a:r>
            <a:r>
              <a:rPr lang="en-US" sz="2900" dirty="0" smtClean="0"/>
              <a:t>]</a:t>
            </a:r>
            <a:endParaRPr lang="ru-RU" sz="2900" dirty="0" smtClean="0"/>
          </a:p>
        </p:txBody>
      </p:sp>
    </p:spTree>
    <p:extLst>
      <p:ext uri="{BB962C8B-B14F-4D97-AF65-F5344CB8AC3E}">
        <p14:creationId xmlns:p14="http://schemas.microsoft.com/office/powerpoint/2010/main" val="2851730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826768" cy="2592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реально получали от профсоюзов работники?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69758" cy="309638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охрана труда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оплата больничных листов </a:t>
            </a:r>
            <a:r>
              <a:rPr lang="ru-RU" i="1" dirty="0" smtClean="0"/>
              <a:t>(из государственных средств соцстраха, которыми управляли профсоюзы)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путёвки в санатории и дома отдыха </a:t>
            </a:r>
            <a:r>
              <a:rPr lang="ru-RU" i="1" dirty="0" smtClean="0"/>
              <a:t>(из средств государства и предприятия)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материальная помощь </a:t>
            </a:r>
            <a:r>
              <a:rPr lang="ru-RU" i="1" dirty="0" smtClean="0"/>
              <a:t>(из средств профсоюзов)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подарки к юбилеям </a:t>
            </a:r>
            <a:r>
              <a:rPr lang="ru-RU" i="1" dirty="0" smtClean="0"/>
              <a:t>(из средств профсоюзов)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дефицитные товары народного потребления, места в детских садах </a:t>
            </a:r>
            <a:r>
              <a:rPr lang="ru-RU" dirty="0" smtClean="0"/>
              <a:t>и т.п. </a:t>
            </a:r>
            <a:r>
              <a:rPr lang="ru-RU" i="1" dirty="0"/>
              <a:t>(из государственных </a:t>
            </a:r>
            <a:r>
              <a:rPr lang="ru-RU" i="1" dirty="0" smtClean="0"/>
              <a:t>средств)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возможность легальной критики отдельных начальников и коллективных петиций в высшие инстанции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241" y="332656"/>
            <a:ext cx="419871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Практикум 2. Работа в группах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ru-RU" b="1" i="1" u="sng" dirty="0" smtClean="0"/>
              <a:t>1-я группа</a:t>
            </a:r>
          </a:p>
          <a:p>
            <a:pPr marL="137160" indent="0">
              <a:buNone/>
            </a:pPr>
            <a:r>
              <a:rPr lang="ru-RU" dirty="0" smtClean="0"/>
              <a:t>Как бы вы описали достоинства советского периода в истории профсоюзов? Что этот период дал профсоюзам и работникам?</a:t>
            </a:r>
          </a:p>
          <a:p>
            <a:pPr marL="137160" indent="0" algn="ctr">
              <a:buNone/>
            </a:pPr>
            <a:r>
              <a:rPr lang="ru-RU" b="1" i="1" u="sng" dirty="0" smtClean="0"/>
              <a:t>2-я </a:t>
            </a:r>
            <a:r>
              <a:rPr lang="ru-RU" b="1" i="1" u="sng" dirty="0"/>
              <a:t>группа</a:t>
            </a:r>
          </a:p>
          <a:p>
            <a:pPr marL="137160" indent="0">
              <a:buNone/>
            </a:pPr>
            <a:r>
              <a:rPr lang="ru-RU" dirty="0" smtClean="0"/>
              <a:t>Было ли что-то отрицательное в советском периоде для профсоюзов и работников? Что именно и почему?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87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2002234"/>
          </a:xfrm>
        </p:spPr>
        <p:txBody>
          <a:bodyPr>
            <a:normAutofit/>
          </a:bodyPr>
          <a:lstStyle/>
          <a:p>
            <a:r>
              <a:rPr lang="ru-RU" dirty="0" smtClean="0"/>
              <a:t>Практикум 3. Общая дискуссия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Обсудите, в какой части и почему советский опыт может быть востребован профсоюзами в наши дни?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196753"/>
            <a:ext cx="3619128" cy="4608512"/>
          </a:xfrm>
        </p:spPr>
        <p:txBody>
          <a:bodyPr>
            <a:normAutofit/>
          </a:bodyPr>
          <a:lstStyle/>
          <a:p>
            <a:r>
              <a:rPr lang="ru-RU" sz="2800" b="0" dirty="0" smtClean="0">
                <a:solidFill>
                  <a:srgbClr val="FF0000"/>
                </a:solidFill>
              </a:rPr>
              <a:t>Доля членов профсоюзов в общем числе работников в СССР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/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1907 – 11%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1917 – 15%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1977 – 98%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1989 – 99,5%</a:t>
            </a:r>
            <a:endParaRPr lang="ru-RU" sz="2800" b="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183929"/>
              </p:ext>
            </p:extLst>
          </p:nvPr>
        </p:nvGraphicFramePr>
        <p:xfrm>
          <a:off x="107504" y="1600200"/>
          <a:ext cx="5112568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anchor="ctr">
            <a:normAutofit fontScale="90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Рост численности членов советских профсоюзов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44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989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Функции ВЦСПС в системе государственного управления СССР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3650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Участие в разработке народно-хозяйственных планов; постановлений правительства по вопросам заработной платы, социального страхования и т.п., а также контроль за их исполнением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Инструкции и разъяснения по применению трудового законодательства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Заслушивание докладов государственных ведомств по вопросам производства, труда и культурно-бытового обслуживания работников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Право законодательной инициативы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Утверждение бюджета государственного социального страхования, руководство им и санитарно-курортным обслуживанием трудящихся</a:t>
            </a:r>
          </a:p>
        </p:txBody>
      </p:sp>
    </p:spTree>
    <p:extLst>
      <p:ext uri="{BB962C8B-B14F-4D97-AF65-F5344CB8AC3E}">
        <p14:creationId xmlns:p14="http://schemas.microsoft.com/office/powerpoint/2010/main" val="193477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Практикум 1.</a:t>
            </a:r>
            <a:br>
              <a:rPr lang="ru-RU" dirty="0" smtClean="0"/>
            </a:br>
            <a:r>
              <a:rPr lang="ru-RU" dirty="0" smtClean="0"/>
              <a:t>Права советского профкома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Работа в группах над Положением о профсоюзном комитете (1971 г.):</a:t>
            </a:r>
          </a:p>
          <a:p>
            <a:r>
              <a:rPr lang="ru-RU" dirty="0" smtClean="0"/>
              <a:t>Каждая группа разбирает свою часть Положения о профкоме и презентует остальным участникам самые важные, по её мнению, права профкома</a:t>
            </a:r>
          </a:p>
          <a:p>
            <a:r>
              <a:rPr lang="ru-RU" dirty="0" smtClean="0"/>
              <a:t>Общая дискуссия:</a:t>
            </a:r>
          </a:p>
          <a:p>
            <a:pPr lvl="1"/>
            <a:r>
              <a:rPr lang="ru-RU" dirty="0" smtClean="0"/>
              <a:t>ваша оценка?</a:t>
            </a:r>
          </a:p>
          <a:p>
            <a:pPr lvl="1"/>
            <a:r>
              <a:rPr lang="ru-RU" dirty="0" smtClean="0"/>
              <a:t>Что давали бы подобные права сегодня?</a:t>
            </a:r>
          </a:p>
          <a:p>
            <a:pPr lvl="1"/>
            <a:r>
              <a:rPr lang="ru-RU" dirty="0" smtClean="0"/>
              <a:t>Выделите самые «опасные» для работодателя пункты Положения. Что могло мешать им </a:t>
            </a:r>
            <a:r>
              <a:rPr lang="ru-RU" dirty="0" smtClean="0"/>
              <a:t>работать, </a:t>
            </a:r>
            <a:r>
              <a:rPr lang="ru-RU" dirty="0" smtClean="0"/>
              <a:t>по вашему мнению, в советский период и почему?)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9459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Рабочие при Советской власти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57210"/>
              </p:ext>
            </p:extLst>
          </p:nvPr>
        </p:nvGraphicFramePr>
        <p:xfrm>
          <a:off x="467544" y="908720"/>
          <a:ext cx="8229600" cy="577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НА СЛОВАХ:</a:t>
                      </a:r>
                      <a:endParaRPr lang="ru-RU" spc="-100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НА ДЕЛЕ:</a:t>
                      </a:r>
                      <a:endParaRPr lang="ru-RU" spc="-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Полностью выполнена программа-минимум большевиков (по раб. вопросу)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Ряд пунктов программы не выполнен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Первый в мире Кодекс законов о труде (КЗоТ)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КЗоТ урезан в ходе гражданской войны, а затем при Сталине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Рабочий контроль над производством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Рабочий контроль отменён через 5 мес.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Коллективные договоры гарантированы властью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Коллективные договоры превращены в сводки намерений дирекции или отменены (1918-22, 1933-47 гг.)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Профсоюзы участвуют в управлении государством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Профсоюзам отведена роль «приводных ремней» компартии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Профсоюзы – самые массовые общественные организации в СССР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Членство в профсоюзах обязательное, там царит бюрократия, инициатива низов давится в зародыше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Рабочие пользуются всеми гражданскими свободами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Рабочим нельзя бастовать, протестовать, создавать профсоюзы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В СССР гарантировано право на труд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Труд – обязанность,</a:t>
                      </a:r>
                      <a:r>
                        <a:rPr lang="ru-RU" spc="-100" baseline="0" dirty="0" smtClean="0">
                          <a:solidFill>
                            <a:schemeClr val="tx1"/>
                          </a:solidFill>
                        </a:rPr>
                        <a:t> уклонение от которой – преступление</a:t>
                      </a:r>
                      <a:endParaRPr lang="ru-RU" spc="-1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31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970784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Уничтоженные Советской властью профсоюзы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709160"/>
          </a:xfrm>
        </p:spPr>
        <p:txBody>
          <a:bodyPr numCol="1">
            <a:normAutofit fontScale="55000" lnSpcReduction="20000"/>
          </a:bodyPr>
          <a:lstStyle/>
          <a:p>
            <a:pPr marL="360000" indent="-457200">
              <a:buNone/>
            </a:pPr>
            <a:r>
              <a:rPr lang="ru-RU" b="1" dirty="0" smtClean="0"/>
              <a:t>1917 –  служащих государственных учреждений</a:t>
            </a:r>
          </a:p>
          <a:p>
            <a:pPr marL="360000" indent="-457200">
              <a:buNone/>
            </a:pPr>
            <a:r>
              <a:rPr lang="ru-RU" b="1" dirty="0" smtClean="0"/>
              <a:t>1918 – железнодорожников; телеграфистов; учителей</a:t>
            </a:r>
          </a:p>
          <a:p>
            <a:pPr marL="360000" indent="-457200">
              <a:buNone/>
            </a:pPr>
            <a:r>
              <a:rPr lang="ru-RU" b="1" dirty="0" smtClean="0"/>
              <a:t>1919 – печатников</a:t>
            </a:r>
          </a:p>
          <a:p>
            <a:pPr marL="360000" indent="-457200">
              <a:buNone/>
            </a:pPr>
            <a:r>
              <a:rPr lang="ru-RU" b="1" dirty="0" smtClean="0"/>
              <a:t>1920 – врачей; ж/д. телеграфистов; паровозных машинистов; шахтёров</a:t>
            </a:r>
          </a:p>
          <a:p>
            <a:pPr marL="360000" indent="-457200">
              <a:buNone/>
            </a:pPr>
            <a:r>
              <a:rPr lang="ru-RU" b="1" dirty="0" smtClean="0"/>
              <a:t>1922 – профессоров; врачей</a:t>
            </a:r>
          </a:p>
          <a:p>
            <a:pPr marL="360000" indent="-457200">
              <a:buNone/>
            </a:pPr>
            <a:r>
              <a:rPr lang="ru-RU" b="1" dirty="0" smtClean="0"/>
              <a:t>1923 – грузчиков в разных городах; трамвайщиков Киева</a:t>
            </a:r>
          </a:p>
          <a:p>
            <a:pPr marL="360000" indent="-457200">
              <a:buNone/>
            </a:pPr>
            <a:r>
              <a:rPr lang="ru-RU" b="1" dirty="0" smtClean="0"/>
              <a:t>1929 – инженеров</a:t>
            </a:r>
          </a:p>
          <a:p>
            <a:pPr marL="360000" indent="-457200">
              <a:buNone/>
            </a:pPr>
            <a:r>
              <a:rPr lang="ru-RU" b="1" dirty="0" smtClean="0"/>
              <a:t>1978 – Свободные профсоюзы в СССР</a:t>
            </a:r>
          </a:p>
          <a:p>
            <a:pPr marL="360000" indent="-457200">
              <a:buNone/>
            </a:pPr>
            <a:r>
              <a:rPr lang="ru-RU" b="1" dirty="0" smtClean="0"/>
              <a:t>1984 – Свободное </a:t>
            </a:r>
            <a:r>
              <a:rPr lang="ru-RU" b="1" dirty="0" err="1" smtClean="0"/>
              <a:t>межпрофессиональное</a:t>
            </a:r>
            <a:r>
              <a:rPr lang="ru-RU" b="1" dirty="0" smtClean="0"/>
              <a:t> объединение трудящихся (СМОТ)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0" y="260648"/>
            <a:ext cx="3970784" cy="1143000"/>
          </a:xfrm>
          <a:prstGeom prst="rect">
            <a:avLst/>
          </a:prstGeom>
        </p:spPr>
        <p:txBody>
          <a:bodyPr vert="horz" anchor="ctr">
            <a:normAutofit fontScale="7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Крупнейшие рабочие выступления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716016" y="1403648"/>
            <a:ext cx="4104456" cy="5121696"/>
          </a:xfrm>
          <a:prstGeom prst="rect">
            <a:avLst/>
          </a:prstGeom>
        </p:spPr>
        <p:txBody>
          <a:bodyPr vert="horz" numCol="1">
            <a:normAutofit fontScale="62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457200">
              <a:buFont typeface="Wingdings 2"/>
              <a:buNone/>
            </a:pPr>
            <a:r>
              <a:rPr lang="ru-RU" b="1" dirty="0" smtClean="0"/>
              <a:t>1918 – Ижевск, </a:t>
            </a:r>
            <a:r>
              <a:rPr lang="ru-RU" b="1" dirty="0" err="1" smtClean="0"/>
              <a:t>Закаспий</a:t>
            </a:r>
            <a:r>
              <a:rPr lang="ru-RU" b="1" dirty="0" smtClean="0"/>
              <a:t>, Урал, </a:t>
            </a:r>
            <a:r>
              <a:rPr lang="ru-RU" b="1" dirty="0" err="1" smtClean="0"/>
              <a:t>Чрезвыч</a:t>
            </a:r>
            <a:r>
              <a:rPr lang="ru-RU" b="1" dirty="0" smtClean="0"/>
              <a:t>. уполномоченные</a:t>
            </a:r>
          </a:p>
          <a:p>
            <a:pPr marL="180000" indent="-457200">
              <a:buNone/>
            </a:pPr>
            <a:r>
              <a:rPr lang="ru-RU" b="1" dirty="0" smtClean="0"/>
              <a:t>1919 – Астрахань, </a:t>
            </a:r>
            <a:r>
              <a:rPr lang="ru-RU" b="1" dirty="0"/>
              <a:t>Петроград, </a:t>
            </a:r>
            <a:r>
              <a:rPr lang="ru-RU" b="1" dirty="0" smtClean="0"/>
              <a:t>Харьков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1920 – Тула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1921 – Саратов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1923 – Сормово, Александровск-Грушевский (</a:t>
            </a:r>
            <a:r>
              <a:rPr lang="ru-RU" b="1" dirty="0" err="1" smtClean="0"/>
              <a:t>совр</a:t>
            </a:r>
            <a:r>
              <a:rPr lang="ru-RU" b="1" dirty="0" smtClean="0"/>
              <a:t>. Шахты)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1932 – Вичуга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1941 – Иваново</a:t>
            </a:r>
          </a:p>
          <a:p>
            <a:pPr marL="180000" indent="-457200">
              <a:buNone/>
            </a:pPr>
            <a:r>
              <a:rPr lang="ru-RU" b="1" dirty="0" smtClean="0"/>
              <a:t>1953 – </a:t>
            </a:r>
            <a:r>
              <a:rPr lang="ru-RU" b="1" dirty="0"/>
              <a:t>Воркута, </a:t>
            </a:r>
            <a:r>
              <a:rPr lang="ru-RU" b="1" dirty="0" smtClean="0"/>
              <a:t>Норильск</a:t>
            </a:r>
          </a:p>
          <a:p>
            <a:pPr marL="180000" indent="-457200">
              <a:buNone/>
            </a:pPr>
            <a:r>
              <a:rPr lang="ru-RU" b="1" dirty="0" smtClean="0"/>
              <a:t>1955 – Кемерово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1958 – Грозный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1959 – Темиртау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1961 – Муром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1962 – Новочеркасск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1963 – Сумгаит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1979 – Кохтла-Ярве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1989 – шахтёры по всему СССР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5093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476672"/>
            <a:ext cx="4032448" cy="181933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Профсоюзы в системе ВЦСПС. 1. Решение разногласий с рабочими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924944"/>
            <a:ext cx="7992888" cy="360040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Рабочие завода выбирают беспартийный заводской комитет – правление СРМ утверждает выборы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Рабочие требуют от завкома возглавить их забастовку с экономическими и политическими требованиями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требует от рабочих прекратить бастовать – отказ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добивается частичного удовлетворения экономических требований,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поддерживает решение дирекции о локауте на заводе, распускает заводской комитет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При наборе нового коллектива на завод и приёме их в профсоюз СРМ отсеивает рабочих, не лояльных к Советской власти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организует выборы нового, коммунистического завкома</a:t>
            </a:r>
            <a:endParaRPr lang="ru-RU" dirty="0"/>
          </a:p>
        </p:txBody>
      </p:sp>
      <p:pic>
        <p:nvPicPr>
          <p:cNvPr id="10242" name="Picture 2" descr="E:\Для сайта новейш\Сайт с Терентьевым\Презентации\В презентуху\Митинг в заводском цеху 1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339229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264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Решение разногласий с Компартией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5472608" cy="5040560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На съезде Всероссийского СРМ большинство делегатов – от «рабочей оппозиции», ленинцы в меньшинстве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ЦК РКП(б) направляет комиссию  в коммунистическую фракцию съезда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Комиссия в порядке партийной дисциплины обязывает делегатов голосовать за все резолюции ленинцев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Съезд почти единогласно избирает «ленинский» ЦК Союза и принимает резолюции ленинцев</a:t>
            </a:r>
            <a:endParaRPr lang="ru-RU" dirty="0"/>
          </a:p>
        </p:txBody>
      </p:sp>
      <p:pic>
        <p:nvPicPr>
          <p:cNvPr id="11266" name="Picture 2" descr="E:\Для сайта новейш\Сайт с Терентьевым\Презентации\В презентуху\Воззв-е ЦП ВСРМ 1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0808"/>
            <a:ext cx="2380411" cy="376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933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4125049" cy="1291006"/>
          </a:xfrm>
        </p:spPr>
        <p:txBody>
          <a:bodyPr>
            <a:noAutofit/>
          </a:bodyPr>
          <a:lstStyle/>
          <a:p>
            <a:r>
              <a:rPr lang="ru-RU" sz="3200" dirty="0" smtClean="0"/>
              <a:t>5. Конфликт с хозяином-частником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4"/>
            <a:ext cx="7704856" cy="504056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Правление СРМ и завком</a:t>
            </a:r>
            <a:br>
              <a:rPr lang="ru-RU" dirty="0" smtClean="0"/>
            </a:br>
            <a:r>
              <a:rPr lang="ru-RU" dirty="0" smtClean="0"/>
              <a:t>включают в проект </a:t>
            </a:r>
            <a:r>
              <a:rPr lang="ru-RU" dirty="0" err="1" smtClean="0"/>
              <a:t>колдоговора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частником неприемлемые</a:t>
            </a:r>
            <a:br>
              <a:rPr lang="ru-RU" dirty="0" smtClean="0"/>
            </a:br>
            <a:r>
              <a:rPr lang="ru-RU" dirty="0" smtClean="0"/>
              <a:t>условия – переговоры в тупике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распоряжается</a:t>
            </a:r>
            <a:br>
              <a:rPr lang="ru-RU" dirty="0" smtClean="0"/>
            </a:br>
            <a:r>
              <a:rPr lang="ru-RU" dirty="0" smtClean="0"/>
              <a:t>(разрешает завкому) начать</a:t>
            </a:r>
            <a:br>
              <a:rPr lang="ru-RU" dirty="0" smtClean="0"/>
            </a:br>
            <a:r>
              <a:rPr lang="ru-RU" dirty="0" smtClean="0"/>
              <a:t>стачку на заводе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 стачке объявляют газеты, у</a:t>
            </a:r>
            <a:br>
              <a:rPr lang="ru-RU" dirty="0" smtClean="0"/>
            </a:br>
            <a:r>
              <a:rPr lang="ru-RU" dirty="0" smtClean="0"/>
              <a:t>проходной пикеты СРМ, не пускающие</a:t>
            </a:r>
            <a:br>
              <a:rPr lang="ru-RU" dirty="0" smtClean="0"/>
            </a:br>
            <a:r>
              <a:rPr lang="ru-RU" dirty="0" smtClean="0"/>
              <a:t>на завод ни штрейкбрехеров, ни частника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Бастующие получают деньги из стачечного фонда СРМ, участвуют в собраниях, пикетах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 письму СРМ органы власти начинают проверки – штрафы на завод, закрытие счёта частника, аресты служащих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Частник приезжает в правление СРМ и подписывает </a:t>
            </a:r>
            <a:r>
              <a:rPr lang="ru-RU" dirty="0" err="1" smtClean="0"/>
              <a:t>колдоговор</a:t>
            </a:r>
            <a:r>
              <a:rPr lang="ru-RU" dirty="0" smtClean="0"/>
              <a:t> на любых условиях</a:t>
            </a:r>
          </a:p>
        </p:txBody>
      </p:sp>
      <p:pic>
        <p:nvPicPr>
          <p:cNvPr id="12290" name="Picture 2" descr="E:\Для сайта новейш\Сайт с Терентьевым\Презентации\В презентуху\Нэпман в налоговой 19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8680"/>
            <a:ext cx="2929508" cy="225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580112" y="2822879"/>
            <a:ext cx="2932398" cy="534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dirty="0" smtClean="0"/>
              <a:t>Нэпман у налогового инспектора, 1930 г.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620869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1313</Words>
  <Application>Microsoft Office PowerPoint</Application>
  <PresentationFormat>Экран (4:3)</PresentationFormat>
  <Paragraphs>139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Wingdings</vt:lpstr>
      <vt:lpstr>Wingdings 2</vt:lpstr>
      <vt:lpstr>Тема Office</vt:lpstr>
      <vt:lpstr>Опыт советских профсоюзов и его актуальность сегодня</vt:lpstr>
      <vt:lpstr>Доля членов профсоюзов в общем числе работников в СССР  1907 – 11% 1917 – 15% 1977 – 98% 1989 – 99,5%</vt:lpstr>
      <vt:lpstr>Функции ВЦСПС в системе государственного управления СССР</vt:lpstr>
      <vt:lpstr>Практикум 1. Права советского профкома</vt:lpstr>
      <vt:lpstr>Рабочие при Советской власти</vt:lpstr>
      <vt:lpstr>Уничтоженные Советской властью профсоюзы</vt:lpstr>
      <vt:lpstr>Профсоюзы в системе ВЦСПС. 1. Решение разногласий с рабочими</vt:lpstr>
      <vt:lpstr>2. Решение разногласий с Компартией</vt:lpstr>
      <vt:lpstr>5. Конфликт с хозяином-частником</vt:lpstr>
      <vt:lpstr>Сопротивление в ВЦСПС</vt:lpstr>
      <vt:lpstr>Как препарировали профсоюзы</vt:lpstr>
      <vt:lpstr>Будни советского профкомыча (1930-е гг.)</vt:lpstr>
      <vt:lpstr>2. Советская регламентация (1918 – 1991 гг.)</vt:lpstr>
      <vt:lpstr>Что реально получали от профсоюзов работники?</vt:lpstr>
      <vt:lpstr>Практикум 2. Работа в группах</vt:lpstr>
      <vt:lpstr>Практикум 3. Общая дискуссия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советских профсоюзов и его актуальность сегодня</dc:title>
  <dc:creator>SPB Egida</dc:creator>
  <cp:lastModifiedBy>SPB Egida</cp:lastModifiedBy>
  <cp:revision>12</cp:revision>
  <dcterms:created xsi:type="dcterms:W3CDTF">2015-10-17T04:55:02Z</dcterms:created>
  <dcterms:modified xsi:type="dcterms:W3CDTF">2016-01-13T16:08:29Z</dcterms:modified>
</cp:coreProperties>
</file>