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57" r:id="rId4"/>
    <p:sldId id="260" r:id="rId5"/>
    <p:sldId id="258" r:id="rId6"/>
    <p:sldId id="263" r:id="rId7"/>
    <p:sldId id="259" r:id="rId8"/>
    <p:sldId id="261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817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249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1911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99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7284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543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100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99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332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3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088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62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744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9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770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862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1E7D7-FE7D-4286-A1BC-2E07F9D3E209}" type="datetimeFigureOut">
              <a:rPr lang="ru-RU" smtClean="0"/>
              <a:t>27.02.2016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2D9D58-9AF7-4BE7-8367-245601BCF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92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193285"/>
            <a:ext cx="8825658" cy="2677648"/>
          </a:xfrm>
        </p:spPr>
        <p:txBody>
          <a:bodyPr/>
          <a:lstStyle/>
          <a:p>
            <a:r>
              <a:rPr lang="ru-RU" dirty="0" smtClean="0"/>
              <a:t>Органайзинг в России (19-20 вв.)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951798"/>
            <a:ext cx="8825658" cy="1687002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/>
              <a:t>Вадим Большаков</a:t>
            </a:r>
          </a:p>
          <a:p>
            <a:pPr algn="r"/>
            <a:r>
              <a:rPr lang="ru-RU" i="1" dirty="0" smtClean="0"/>
              <a:t>Санкт-Петербург, 27 февраля 2016 г.</a:t>
            </a:r>
          </a:p>
          <a:p>
            <a:pPr algn="r"/>
            <a:endParaRPr lang="ru-RU" i="1" dirty="0" smtClean="0"/>
          </a:p>
          <a:p>
            <a:pPr algn="r"/>
            <a:r>
              <a:rPr lang="ru-RU" i="1" dirty="0" smtClean="0"/>
              <a:t>Сайт – </a:t>
            </a:r>
            <a:r>
              <a:rPr lang="en-US" i="1" dirty="0" smtClean="0"/>
              <a:t>ISTPROF.ATLABS.RU</a:t>
            </a:r>
            <a:endParaRPr lang="ru-RU" i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3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 органайзингом я понимаю…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544" y="1685677"/>
            <a:ext cx="8277306" cy="47707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…мероприятия с членами профсоюза или в их интересах, направленные на их мобилизацию:</a:t>
            </a:r>
          </a:p>
          <a:p>
            <a:pPr lvl="1"/>
            <a:r>
              <a:rPr lang="ru-RU" sz="2000" b="1" dirty="0" smtClean="0"/>
              <a:t>Рост численности профсоюза и/или</a:t>
            </a:r>
          </a:p>
          <a:p>
            <a:pPr lvl="1"/>
            <a:r>
              <a:rPr lang="ru-RU" sz="2000" b="1" dirty="0" smtClean="0"/>
              <a:t>Рост заинтересованности и активности рядовых членов и/или</a:t>
            </a:r>
          </a:p>
          <a:p>
            <a:pPr lvl="1"/>
            <a:r>
              <a:rPr lang="ru-RU" sz="2000" b="1" dirty="0" smtClean="0"/>
              <a:t>Участие в управлении профсоюзом –</a:t>
            </a:r>
          </a:p>
          <a:p>
            <a:pPr marL="0" indent="0">
              <a:buNone/>
            </a:pPr>
            <a:r>
              <a:rPr lang="ru-RU" sz="2000" b="1" dirty="0" smtClean="0"/>
              <a:t>ЧЕРЕЗ:</a:t>
            </a:r>
          </a:p>
          <a:p>
            <a:pPr lvl="1"/>
            <a:r>
              <a:rPr lang="ru-RU" sz="2000" b="1" dirty="0" smtClean="0"/>
              <a:t>Повышение статуса профсоюза и его членов,</a:t>
            </a:r>
          </a:p>
          <a:p>
            <a:pPr lvl="1"/>
            <a:r>
              <a:rPr lang="ru-RU" sz="2000" b="1" dirty="0" smtClean="0"/>
              <a:t>Организацию коллективных действий,</a:t>
            </a:r>
          </a:p>
          <a:p>
            <a:pPr lvl="1"/>
            <a:r>
              <a:rPr lang="ru-RU" sz="2000" b="1" dirty="0" smtClean="0"/>
              <a:t>Увеличение ресурсного потенциала профсоюза и т.д.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918" y="1270000"/>
            <a:ext cx="2662764" cy="199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336" y="60960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19 век. «Тихие» средства и сервисы для членов касс и обществ взаимопомощи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0" y="1930400"/>
            <a:ext cx="7593496" cy="4462449"/>
          </a:xfrm>
        </p:spPr>
        <p:txBody>
          <a:bodyPr>
            <a:normAutofit/>
          </a:bodyPr>
          <a:lstStyle/>
          <a:p>
            <a:r>
              <a:rPr lang="ru-RU" sz="1900" b="1" dirty="0" smtClean="0"/>
              <a:t>Ссуда, материальная помощь,</a:t>
            </a:r>
          </a:p>
          <a:p>
            <a:r>
              <a:rPr lang="ru-RU" sz="1900" b="1" dirty="0" smtClean="0"/>
              <a:t>Больничное, пенсионное пособия, похороны,</a:t>
            </a:r>
            <a:br>
              <a:rPr lang="ru-RU" sz="1900" b="1" dirty="0" smtClean="0"/>
            </a:br>
            <a:r>
              <a:rPr lang="ru-RU" sz="1900" b="1" dirty="0" smtClean="0"/>
              <a:t>пособие семье,</a:t>
            </a:r>
          </a:p>
          <a:p>
            <a:r>
              <a:rPr lang="ru-RU" sz="1900" b="1" dirty="0" smtClean="0"/>
              <a:t>Совместные церковные службы, праздники,</a:t>
            </a:r>
            <a:br>
              <a:rPr lang="ru-RU" sz="1900" b="1" dirty="0" smtClean="0"/>
            </a:br>
            <a:r>
              <a:rPr lang="ru-RU" sz="1900" b="1" dirty="0" smtClean="0"/>
              <a:t>вечера, танцы,</a:t>
            </a:r>
          </a:p>
          <a:p>
            <a:r>
              <a:rPr lang="ru-RU" sz="1900" b="1" dirty="0" smtClean="0"/>
              <a:t>Листовки, реклама в газетах,</a:t>
            </a:r>
          </a:p>
          <a:p>
            <a:r>
              <a:rPr lang="ru-RU" sz="1900" b="1" dirty="0" smtClean="0"/>
              <a:t>Опросы по актуальным темам,</a:t>
            </a:r>
          </a:p>
          <a:p>
            <a:r>
              <a:rPr lang="ru-RU" sz="1900" b="1" dirty="0" smtClean="0"/>
              <a:t>Совместное чтение газет и книг,</a:t>
            </a:r>
          </a:p>
          <a:p>
            <a:r>
              <a:rPr lang="ru-RU" sz="1900" b="1" dirty="0" smtClean="0"/>
              <a:t>Общежитие для одиноких и нуждающихся,</a:t>
            </a:r>
          </a:p>
          <a:p>
            <a:r>
              <a:rPr lang="ru-RU" sz="1900" b="1" dirty="0" smtClean="0"/>
              <a:t>Торговая лавка, чайная, кабак (скидки для членов),</a:t>
            </a:r>
          </a:p>
          <a:p>
            <a:r>
              <a:rPr lang="ru-RU" sz="1900" b="1" dirty="0" smtClean="0"/>
              <a:t>Популярные лекции.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36" y="545785"/>
            <a:ext cx="1140000" cy="1384615"/>
          </a:xfrm>
          <a:prstGeom prst="rect">
            <a:avLst/>
          </a:prstGeom>
          <a:effectLst>
            <a:softEdge rad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073" y="2051464"/>
            <a:ext cx="4572000" cy="3360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996" y="4491948"/>
            <a:ext cx="1732887" cy="159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2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 век. Интересные </a:t>
            </a:r>
            <a:r>
              <a:rPr lang="ru-RU" dirty="0" err="1" smtClean="0"/>
              <a:t>заманухи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625" y="1502067"/>
            <a:ext cx="7347006" cy="4866198"/>
          </a:xfrm>
        </p:spPr>
        <p:txBody>
          <a:bodyPr>
            <a:normAutofit/>
          </a:bodyPr>
          <a:lstStyle/>
          <a:p>
            <a:r>
              <a:rPr lang="ru-RU" b="1" dirty="0" smtClean="0"/>
              <a:t>Священные ритуалы и предметы (булочники Питера),</a:t>
            </a:r>
          </a:p>
          <a:p>
            <a:r>
              <a:rPr lang="ru-RU" b="1" dirty="0" smtClean="0"/>
              <a:t>Профессиональные секреты (фармацевты Москвы),</a:t>
            </a:r>
          </a:p>
          <a:p>
            <a:r>
              <a:rPr lang="ru-RU" b="1" dirty="0" smtClean="0"/>
              <a:t>Курсы повышения квалификации,</a:t>
            </a:r>
          </a:p>
          <a:p>
            <a:r>
              <a:rPr lang="ru-RU" b="1" dirty="0" smtClean="0"/>
              <a:t>Важные особы как почётные члены,</a:t>
            </a:r>
          </a:p>
          <a:p>
            <a:r>
              <a:rPr lang="ru-RU" b="1" dirty="0" smtClean="0"/>
              <a:t>Праздничные вечера с краткими обзорами работы правления,</a:t>
            </a:r>
          </a:p>
          <a:p>
            <a:r>
              <a:rPr lang="ru-RU" b="1" dirty="0" smtClean="0"/>
              <a:t>Поочерёдные посещения больных и сиделки (портные </a:t>
            </a:r>
            <a:r>
              <a:rPr lang="ru-RU" b="1" dirty="0" err="1" smtClean="0"/>
              <a:t>Могилёва</a:t>
            </a:r>
            <a:r>
              <a:rPr lang="ru-RU" b="1" dirty="0" smtClean="0"/>
              <a:t>),</a:t>
            </a:r>
          </a:p>
          <a:p>
            <a:r>
              <a:rPr lang="ru-RU" b="1" dirty="0" smtClean="0"/>
              <a:t>Петиционные кампании (приказчики за выходной день),</a:t>
            </a:r>
          </a:p>
          <a:p>
            <a:r>
              <a:rPr lang="ru-RU" b="1" dirty="0" smtClean="0"/>
              <a:t>Командировочные и адреса уезжающим в другую местность (металлисты Харькова),</a:t>
            </a:r>
          </a:p>
          <a:p>
            <a:r>
              <a:rPr lang="ru-RU" b="1" dirty="0" smtClean="0"/>
              <a:t>Игральный клуб (приказчики Иркутска).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11" y="1502067"/>
            <a:ext cx="3875614" cy="35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7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 век. Боевые средства и сервисы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029" y="1542553"/>
            <a:ext cx="7577594" cy="4929809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Стачки и демонстрации солидарности, складчины и подписки (с бастующими, с арестованными),</a:t>
            </a:r>
          </a:p>
          <a:p>
            <a:r>
              <a:rPr lang="ru-RU" sz="2000" b="1" dirty="0" smtClean="0"/>
              <a:t>Снятие с работы,</a:t>
            </a:r>
          </a:p>
          <a:p>
            <a:r>
              <a:rPr lang="ru-RU" sz="2000" b="1" dirty="0" smtClean="0"/>
              <a:t>Диверсии и саботаж («экономический террор»),</a:t>
            </a:r>
          </a:p>
          <a:p>
            <a:r>
              <a:rPr lang="ru-RU" sz="2000" b="1" dirty="0" smtClean="0"/>
              <a:t>Работа со </a:t>
            </a:r>
            <a:r>
              <a:rPr lang="ru-RU" sz="2000" b="1" dirty="0" err="1" smtClean="0"/>
              <a:t>стачколомами</a:t>
            </a:r>
            <a:r>
              <a:rPr lang="ru-RU" sz="2000" b="1" dirty="0" smtClean="0"/>
              <a:t> (задушевные выпивки,</a:t>
            </a:r>
            <a:br>
              <a:rPr lang="ru-RU" sz="2000" b="1" dirty="0" smtClean="0"/>
            </a:br>
            <a:r>
              <a:rPr lang="ru-RU" sz="2000" b="1" dirty="0" smtClean="0"/>
              <a:t>деньги на дорогу домой, соглашения</a:t>
            </a:r>
            <a:r>
              <a:rPr lang="ru-RU" sz="2000" b="1" dirty="0"/>
              <a:t>, кулаки</a:t>
            </a:r>
            <a:r>
              <a:rPr lang="ru-RU" sz="2000" b="1" dirty="0" smtClean="0"/>
              <a:t>),</a:t>
            </a:r>
          </a:p>
          <a:p>
            <a:r>
              <a:rPr lang="ru-RU" sz="2000" b="1" dirty="0" smtClean="0"/>
              <a:t>Бойкот, травля</a:t>
            </a:r>
            <a:r>
              <a:rPr lang="ru-RU" sz="2000" b="1" dirty="0"/>
              <a:t> не-членов</a:t>
            </a:r>
            <a:r>
              <a:rPr lang="ru-RU" sz="2000" b="1" dirty="0" smtClean="0"/>
              <a:t>, </a:t>
            </a:r>
            <a:r>
              <a:rPr lang="ru-RU" sz="2000" b="1" dirty="0"/>
              <a:t>давление на </a:t>
            </a:r>
            <a:r>
              <a:rPr lang="ru-RU" sz="2000" b="1" dirty="0" smtClean="0"/>
              <a:t>хозяина</a:t>
            </a:r>
            <a:br>
              <a:rPr lang="ru-RU" sz="2000" b="1" dirty="0" smtClean="0"/>
            </a:br>
            <a:r>
              <a:rPr lang="ru-RU" sz="2000" b="1" dirty="0" smtClean="0"/>
              <a:t>с целью их уволить,</a:t>
            </a:r>
          </a:p>
          <a:p>
            <a:r>
              <a:rPr lang="ru-RU" sz="2000" b="1" dirty="0" smtClean="0"/>
              <a:t>Опора на революционеров (заграничные связи,</a:t>
            </a:r>
            <a:br>
              <a:rPr lang="ru-RU" sz="2000" b="1" dirty="0" smtClean="0"/>
            </a:br>
            <a:r>
              <a:rPr lang="ru-RU" sz="2000" b="1" dirty="0" smtClean="0"/>
              <a:t>печатная база, деньги на теракты, явки-пароли),</a:t>
            </a:r>
          </a:p>
          <a:p>
            <a:r>
              <a:rPr lang="ru-RU" sz="2000" b="1" dirty="0" smtClean="0"/>
              <a:t>Маёвка = праздник + информация</a:t>
            </a:r>
            <a:br>
              <a:rPr lang="ru-RU" sz="2000" b="1" dirty="0" smtClean="0"/>
            </a:br>
            <a:r>
              <a:rPr lang="ru-RU" sz="2000" b="1" dirty="0" smtClean="0"/>
              <a:t>+ просвещение.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751" y="2937782"/>
            <a:ext cx="4583521" cy="3351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263" y="576245"/>
            <a:ext cx="1801009" cy="2361537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8006963" y="1622066"/>
            <a:ext cx="1776300" cy="1315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i="1" dirty="0" smtClean="0"/>
              <a:t>Расписка уполномоченного профсоюза металлистов о собранных средствах в помощь бастующим рабочим Швеции, 1909 год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95882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Органайзинг зубатовцев и гапоновцев (1901-1908 гг.)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4769" y="1518699"/>
            <a:ext cx="6179891" cy="4977517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Соединение революционеров, профсоюзников и аполитичных рабочих,</a:t>
            </a:r>
          </a:p>
          <a:p>
            <a:r>
              <a:rPr lang="ru-RU" b="1" dirty="0" smtClean="0"/>
              <a:t>Трудоустройство на «интересные» предприятия,</a:t>
            </a:r>
          </a:p>
          <a:p>
            <a:r>
              <a:rPr lang="ru-RU" b="1" dirty="0" smtClean="0"/>
              <a:t>Разъезды по фабрикам, типовые требования,</a:t>
            </a:r>
          </a:p>
          <a:p>
            <a:r>
              <a:rPr lang="ru-RU" b="1" dirty="0" smtClean="0"/>
              <a:t>Сеть кооперативов для продуктообмена с деревней,</a:t>
            </a:r>
          </a:p>
          <a:p>
            <a:r>
              <a:rPr lang="ru-RU" b="1" dirty="0" smtClean="0"/>
              <a:t>Ставка на лидера (Н. Петров),</a:t>
            </a:r>
          </a:p>
          <a:p>
            <a:r>
              <a:rPr lang="ru-RU" b="1" dirty="0" smtClean="0"/>
              <a:t>Административный ресурс (МВД, градоначальник, Церковь, гос. инспекции),</a:t>
            </a:r>
          </a:p>
          <a:p>
            <a:r>
              <a:rPr lang="ru-RU" b="1" dirty="0" smtClean="0"/>
              <a:t>Сотни активистов решают важные вопросы,</a:t>
            </a:r>
          </a:p>
          <a:p>
            <a:r>
              <a:rPr lang="ru-RU" b="1" dirty="0" smtClean="0"/>
              <a:t>Дом рабочих в Питере,</a:t>
            </a:r>
          </a:p>
          <a:p>
            <a:r>
              <a:rPr lang="ru-RU" b="1" dirty="0" smtClean="0"/>
              <a:t>Женская секция (В. Карелина),</a:t>
            </a:r>
          </a:p>
          <a:p>
            <a:r>
              <a:rPr lang="ru-RU" b="1" dirty="0" smtClean="0"/>
              <a:t>Привлечение известных артистов и профессоров для выступлений перед рабочими.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6" y="2311479"/>
            <a:ext cx="4917933" cy="3215916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16836" y="5520099"/>
            <a:ext cx="4917933" cy="58404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i="1" dirty="0" smtClean="0"/>
              <a:t>Открытие Коломенского отдела легального «Собрания», 1904 год. На фото рядом стоят священник Гапон, градоначальник И. </a:t>
            </a:r>
            <a:r>
              <a:rPr lang="ru-RU" b="1" i="1" dirty="0" err="1" smtClean="0"/>
              <a:t>Фулон</a:t>
            </a:r>
            <a:r>
              <a:rPr lang="ru-RU" b="1" i="1" dirty="0" smtClean="0"/>
              <a:t> и революционеры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59248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 1917 года. Новые горизонты органайзинга легальных профсоюзов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787" y="2067339"/>
            <a:ext cx="8701418" cy="4277802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Музей труда при Русском техническом обществе в Москве (юрист, экономист, секретарь, спец по рабочему движению),</a:t>
            </a:r>
          </a:p>
          <a:p>
            <a:r>
              <a:rPr lang="ru-RU" b="1" dirty="0" smtClean="0"/>
              <a:t>Выборы в Гос. и городские думы (С. Лифшиц - Ш. Липшиц),</a:t>
            </a:r>
          </a:p>
          <a:p>
            <a:r>
              <a:rPr lang="ru-RU" b="1" dirty="0" smtClean="0"/>
              <a:t>Встреча профсоюза с депутатом (металлисты Питера),</a:t>
            </a:r>
          </a:p>
          <a:p>
            <a:r>
              <a:rPr lang="ru-RU" b="1" dirty="0" smtClean="0"/>
              <a:t>Приём «полезных членов» (фармацевты),</a:t>
            </a:r>
          </a:p>
          <a:p>
            <a:r>
              <a:rPr lang="ru-RU" b="1" dirty="0" smtClean="0"/>
              <a:t>Легальные профсоюзные собрания с актуальной повесткой</a:t>
            </a:r>
            <a:br>
              <a:rPr lang="ru-RU" b="1" dirty="0" smtClean="0"/>
            </a:br>
            <a:r>
              <a:rPr lang="ru-RU" b="1" dirty="0" smtClean="0"/>
              <a:t>дня (экипажники Питера),</a:t>
            </a:r>
          </a:p>
          <a:p>
            <a:r>
              <a:rPr lang="ru-RU" b="1" dirty="0" smtClean="0"/>
              <a:t>Трудоустройство своих активистов,</a:t>
            </a:r>
          </a:p>
          <a:p>
            <a:r>
              <a:rPr lang="ru-RU" b="1" dirty="0" smtClean="0"/>
              <a:t>Совет безработных (соглашение с городской думой на</a:t>
            </a:r>
            <a:br>
              <a:rPr lang="ru-RU" b="1" dirty="0" smtClean="0"/>
            </a:br>
            <a:r>
              <a:rPr lang="ru-RU" b="1" dirty="0" smtClean="0"/>
              <a:t>общественные работы; Питер),</a:t>
            </a:r>
          </a:p>
          <a:p>
            <a:r>
              <a:rPr lang="ru-RU" b="1" dirty="0" smtClean="0"/>
              <a:t>Профсоюз становится работодателем (грузчики),</a:t>
            </a:r>
          </a:p>
          <a:p>
            <a:r>
              <a:rPr lang="ru-RU" b="1" dirty="0" smtClean="0"/>
              <a:t>Биржа труда.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1" b="8178"/>
          <a:stretch/>
        </p:blipFill>
        <p:spPr>
          <a:xfrm>
            <a:off x="9076716" y="440856"/>
            <a:ext cx="2240435" cy="2364188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076716" y="2846116"/>
            <a:ext cx="2240435" cy="58404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i="1" dirty="0" smtClean="0"/>
              <a:t>Депутат Государственной думы А.Е. </a:t>
            </a:r>
            <a:r>
              <a:rPr lang="ru-RU" b="1" i="1" dirty="0" err="1" smtClean="0"/>
              <a:t>Тесля</a:t>
            </a:r>
            <a:r>
              <a:rPr lang="ru-RU" b="1" i="1" dirty="0" smtClean="0"/>
              <a:t> (Трудовая группа)</a:t>
            </a:r>
            <a:endParaRPr lang="ru-RU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646" y="3317925"/>
            <a:ext cx="3328505" cy="257131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7988647" y="5917064"/>
            <a:ext cx="3328504" cy="40024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i="1" dirty="0" smtClean="0"/>
              <a:t>Общественные работы в СПб порту, 1907 год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82774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Новации советского органайзинга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882" y="1789043"/>
            <a:ext cx="7999013" cy="4492487"/>
          </a:xfrm>
        </p:spPr>
        <p:txBody>
          <a:bodyPr>
            <a:normAutofit/>
          </a:bodyPr>
          <a:lstStyle/>
          <a:p>
            <a:r>
              <a:rPr lang="ru-RU" b="1" dirty="0"/>
              <a:t>Профсоюзные огороды и фермы, продуктовые наборы, дефицитные товары, кредит на крупную покупку,</a:t>
            </a:r>
          </a:p>
          <a:p>
            <a:r>
              <a:rPr lang="ru-RU" b="1" dirty="0" smtClean="0"/>
              <a:t>Угрозы </a:t>
            </a:r>
            <a:r>
              <a:rPr lang="ru-RU" b="1" dirty="0"/>
              <a:t>дискриминации не-членов при оплате больничных листов (в 1970-е),</a:t>
            </a:r>
          </a:p>
          <a:p>
            <a:r>
              <a:rPr lang="ru-RU" b="1" dirty="0" smtClean="0"/>
              <a:t>Доносы на не-членов «куда надо» (в 1920-е),</a:t>
            </a:r>
          </a:p>
          <a:p>
            <a:r>
              <a:rPr lang="ru-RU" b="1" dirty="0" smtClean="0"/>
              <a:t>Контроль частных сделок (грузчики в 1920-е),</a:t>
            </a:r>
          </a:p>
          <a:p>
            <a:r>
              <a:rPr lang="ru-RU" b="1" dirty="0" smtClean="0"/>
              <a:t>Использование репрессивной машины во время</a:t>
            </a:r>
            <a:br>
              <a:rPr lang="ru-RU" b="1" dirty="0" smtClean="0"/>
            </a:br>
            <a:r>
              <a:rPr lang="ru-RU" b="1" dirty="0" smtClean="0"/>
              <a:t>конфликтов с частными хозяевами (в 1920-е),</a:t>
            </a:r>
          </a:p>
          <a:p>
            <a:r>
              <a:rPr lang="ru-RU" b="1" dirty="0" smtClean="0"/>
              <a:t>«Чёрная касса»,</a:t>
            </a:r>
          </a:p>
          <a:p>
            <a:r>
              <a:rPr lang="ru-RU" b="1" dirty="0" smtClean="0"/>
              <a:t>Депутаты от профсоюзов в Советах,</a:t>
            </a:r>
            <a:br>
              <a:rPr lang="ru-RU" b="1" dirty="0" smtClean="0"/>
            </a:br>
            <a:r>
              <a:rPr lang="ru-RU" b="1" dirty="0" smtClean="0"/>
              <a:t>правительственных комиссиях,</a:t>
            </a:r>
          </a:p>
          <a:p>
            <a:r>
              <a:rPr lang="ru-RU" b="1" dirty="0" smtClean="0"/>
              <a:t>Юридическая защита.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901" y="3223702"/>
            <a:ext cx="4587680" cy="31471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455" y="883589"/>
            <a:ext cx="2238126" cy="298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6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" t="8678" r="2505"/>
          <a:stretch/>
        </p:blipFill>
        <p:spPr>
          <a:xfrm>
            <a:off x="0" y="0"/>
            <a:ext cx="12139816" cy="685350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Волны органайзинга в 20-21 веках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141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1114</TotalTime>
  <Words>481</Words>
  <Application>Microsoft Office PowerPoint</Application>
  <PresentationFormat>Широкоэкранный</PresentationFormat>
  <Paragraphs>78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Грань</vt:lpstr>
      <vt:lpstr>Органайзинг в России (19-20 вв.)</vt:lpstr>
      <vt:lpstr>Под органайзингом я понимаю…</vt:lpstr>
      <vt:lpstr>19 век. «Тихие» средства и сервисы для членов касс и обществ взаимопомощи</vt:lpstr>
      <vt:lpstr>19 век. Интересные заманухи</vt:lpstr>
      <vt:lpstr>20 век. Боевые средства и сервисы</vt:lpstr>
      <vt:lpstr>Органайзинг зубатовцев и гапоновцев (1901-1908 гг.)</vt:lpstr>
      <vt:lpstr>До 1917 года. Новые горизонты органайзинга легальных профсоюзов</vt:lpstr>
      <vt:lpstr>Новации советского органайзинга</vt:lpstr>
      <vt:lpstr>Волны органайзинга в 20-21 веках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Органайзинг в России (19-20 вв.)</dc:title>
  <dc:creator>SPB Egida</dc:creator>
  <cp:lastModifiedBy>SPB Egida</cp:lastModifiedBy>
  <cp:revision>54</cp:revision>
  <dcterms:created xsi:type="dcterms:W3CDTF">2016-02-26T11:57:22Z</dcterms:created>
  <dcterms:modified xsi:type="dcterms:W3CDTF">2016-02-27T19:30:25Z</dcterms:modified>
</cp:coreProperties>
</file>