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9" r:id="rId3"/>
    <p:sldId id="257" r:id="rId4"/>
    <p:sldId id="260" r:id="rId5"/>
    <p:sldId id="258" r:id="rId6"/>
    <p:sldId id="259" r:id="rId7"/>
    <p:sldId id="263" r:id="rId8"/>
    <p:sldId id="261" r:id="rId9"/>
    <p:sldId id="262" r:id="rId10"/>
    <p:sldId id="270" r:id="rId11"/>
    <p:sldId id="283" r:id="rId12"/>
    <p:sldId id="278" r:id="rId13"/>
    <p:sldId id="286" r:id="rId14"/>
    <p:sldId id="264" r:id="rId15"/>
    <p:sldId id="274" r:id="rId16"/>
    <p:sldId id="281" r:id="rId17"/>
    <p:sldId id="271" r:id="rId18"/>
    <p:sldId id="284" r:id="rId19"/>
    <p:sldId id="277" r:id="rId20"/>
    <p:sldId id="273" r:id="rId21"/>
    <p:sldId id="282" r:id="rId22"/>
    <p:sldId id="269" r:id="rId23"/>
    <p:sldId id="265" r:id="rId24"/>
    <p:sldId id="287" r:id="rId25"/>
    <p:sldId id="267" r:id="rId26"/>
    <p:sldId id="266" r:id="rId27"/>
    <p:sldId id="280" r:id="rId28"/>
    <p:sldId id="285" r:id="rId29"/>
    <p:sldId id="276" r:id="rId30"/>
    <p:sldId id="272" r:id="rId31"/>
    <p:sldId id="27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sideWall>
    <c:backWall>
      <c:thickness val="0"/>
      <c:spPr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c:spPr>
    </c:backWall>
    <c:plotArea>
      <c:layout/>
      <c:line3D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членов, млн. чел.</c:v>
                </c:pt>
              </c:strCache>
            </c:strRef>
          </c:tx>
          <c:cat>
            <c:numRef>
              <c:f>Лист1!$A$2:$A$7</c:f>
              <c:numCache>
                <c:formatCode>General</c:formatCode>
                <c:ptCount val="6"/>
                <c:pt idx="0">
                  <c:v>1918</c:v>
                </c:pt>
                <c:pt idx="1">
                  <c:v>1932</c:v>
                </c:pt>
                <c:pt idx="2">
                  <c:v>1949</c:v>
                </c:pt>
                <c:pt idx="3">
                  <c:v>1963</c:v>
                </c:pt>
                <c:pt idx="4">
                  <c:v>1977</c:v>
                </c:pt>
                <c:pt idx="5">
                  <c:v>1989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2.6</c:v>
                </c:pt>
                <c:pt idx="1">
                  <c:v>16.5</c:v>
                </c:pt>
                <c:pt idx="2">
                  <c:v>28.5</c:v>
                </c:pt>
                <c:pt idx="3">
                  <c:v>68</c:v>
                </c:pt>
                <c:pt idx="4">
                  <c:v>113.5</c:v>
                </c:pt>
                <c:pt idx="5">
                  <c:v>142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8175104"/>
        <c:axId val="131777280"/>
        <c:axId val="128180672"/>
      </c:line3DChart>
      <c:catAx>
        <c:axId val="1281751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1777280"/>
        <c:crosses val="autoZero"/>
        <c:auto val="1"/>
        <c:lblAlgn val="ctr"/>
        <c:lblOffset val="100"/>
        <c:noMultiLvlLbl val="0"/>
      </c:catAx>
      <c:valAx>
        <c:axId val="131777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8175104"/>
        <c:crosses val="autoZero"/>
        <c:crossBetween val="between"/>
      </c:valAx>
      <c:serAx>
        <c:axId val="128180672"/>
        <c:scaling>
          <c:orientation val="minMax"/>
        </c:scaling>
        <c:delete val="1"/>
        <c:axPos val="b"/>
        <c:majorTickMark val="out"/>
        <c:minorTickMark val="none"/>
        <c:tickLblPos val="nextTo"/>
        <c:crossAx val="131777280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1298C8-5BB6-4DA7-ACA0-679C1DAE29DA}" type="doc">
      <dgm:prSet loTypeId="urn:microsoft.com/office/officeart/2005/8/layout/venn2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47CA4B-91A2-4790-A47C-93041B05C252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дети, </a:t>
          </a:r>
          <a:r>
            <a:rPr lang="ru-RU" b="1" i="1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робята</a:t>
          </a:r>
          <a:endParaRPr lang="ru-RU" b="1" i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31ED28-5125-47D1-83F6-1E7A8C7EA571}" type="parTrans" cxnId="{ABF5CFC1-1925-47FE-AF66-F5F99BBCDA90}">
      <dgm:prSet/>
      <dgm:spPr/>
      <dgm:t>
        <a:bodyPr/>
        <a:lstStyle/>
        <a:p>
          <a:endParaRPr lang="ru-RU"/>
        </a:p>
      </dgm:t>
    </dgm:pt>
    <dgm:pt modelId="{7644A0B3-C04F-4479-918F-29967447CA3B}" type="sibTrans" cxnId="{ABF5CFC1-1925-47FE-AF66-F5F99BBCDA90}">
      <dgm:prSet/>
      <dgm:spPr/>
      <dgm:t>
        <a:bodyPr/>
        <a:lstStyle/>
        <a:p>
          <a:endParaRPr lang="ru-RU"/>
        </a:p>
      </dgm:t>
    </dgm:pt>
    <dgm:pt modelId="{C9CA7B8D-8C01-4907-A108-A76979D88175}">
      <dgm:prSet custT="1"/>
      <dgm:spPr/>
      <dgm:t>
        <a:bodyPr/>
        <a:lstStyle/>
        <a:p>
          <a:pPr rtl="0"/>
          <a:r>
            <a:rPr lang="ru-RU" sz="19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МУЖИ, МАСТЕРА, ДРУГИ, ДРУЖИННИКИ</a:t>
          </a:r>
          <a:endParaRPr lang="ru-RU" sz="19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6733D9-4055-4BA1-9DA8-2D7CF0945A6A}" type="parTrans" cxnId="{5ECA5A1F-2409-4BCA-8764-AE520617985E}">
      <dgm:prSet/>
      <dgm:spPr/>
      <dgm:t>
        <a:bodyPr/>
        <a:lstStyle/>
        <a:p>
          <a:endParaRPr lang="ru-RU"/>
        </a:p>
      </dgm:t>
    </dgm:pt>
    <dgm:pt modelId="{A627501D-3929-4F26-BF92-1539BF770F26}" type="sibTrans" cxnId="{5ECA5A1F-2409-4BCA-8764-AE520617985E}">
      <dgm:prSet/>
      <dgm:spPr/>
      <dgm:t>
        <a:bodyPr/>
        <a:lstStyle/>
        <a:p>
          <a:endParaRPr lang="ru-RU"/>
        </a:p>
      </dgm:t>
    </dgm:pt>
    <dgm:pt modelId="{9AE9AC9F-ED45-48D3-BFBB-49F9FBF96EF6}">
      <dgm:prSet custT="1"/>
      <dgm:spPr/>
      <dgm:t>
        <a:bodyPr/>
        <a:lstStyle/>
        <a:p>
          <a:pPr rtl="0"/>
          <a:r>
            <a:rPr lang="ru-RU" sz="2800" b="1" dirty="0" smtClean="0">
              <a:solidFill>
                <a:schemeClr val="bg1"/>
              </a:solidFill>
              <a:latin typeface="Arial Black" panose="020B0A04020102020204" pitchFamily="34" charset="0"/>
            </a:rPr>
            <a:t>СТАРЕЙ-ШИНА</a:t>
          </a:r>
          <a:endParaRPr lang="ru-RU" sz="2800" b="1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FE29BF10-7B42-45E5-84D0-E49EA3D0CF9B}" type="parTrans" cxnId="{08168871-B5AE-4EAE-A1C7-2ED97E1813AA}">
      <dgm:prSet/>
      <dgm:spPr/>
      <dgm:t>
        <a:bodyPr/>
        <a:lstStyle/>
        <a:p>
          <a:endParaRPr lang="ru-RU"/>
        </a:p>
      </dgm:t>
    </dgm:pt>
    <dgm:pt modelId="{783ADD00-ABD9-4B15-81E1-96D43EFCF9A2}" type="sibTrans" cxnId="{08168871-B5AE-4EAE-A1C7-2ED97E1813AA}">
      <dgm:prSet/>
      <dgm:spPr/>
      <dgm:t>
        <a:bodyPr/>
        <a:lstStyle/>
        <a:p>
          <a:endParaRPr lang="ru-RU"/>
        </a:p>
      </dgm:t>
    </dgm:pt>
    <dgm:pt modelId="{4A603145-7A5C-4CBA-A9BB-C8D7925A6D22}" type="pres">
      <dgm:prSet presAssocID="{751298C8-5BB6-4DA7-ACA0-679C1DAE29D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E66817-BE22-410B-B6E1-2D8EAC3B27BC}" type="pres">
      <dgm:prSet presAssocID="{751298C8-5BB6-4DA7-ACA0-679C1DAE29DA}" presName="comp1" presStyleCnt="0"/>
      <dgm:spPr/>
    </dgm:pt>
    <dgm:pt modelId="{8F6ECC8F-02D1-492D-9DFE-109F8DC24893}" type="pres">
      <dgm:prSet presAssocID="{751298C8-5BB6-4DA7-ACA0-679C1DAE29DA}" presName="circle1" presStyleLbl="node1" presStyleIdx="0" presStyleCnt="3"/>
      <dgm:spPr/>
      <dgm:t>
        <a:bodyPr/>
        <a:lstStyle/>
        <a:p>
          <a:endParaRPr lang="ru-RU"/>
        </a:p>
      </dgm:t>
    </dgm:pt>
    <dgm:pt modelId="{F1B77E9F-ECD3-4968-A6D1-EF6C7BD8D12E}" type="pres">
      <dgm:prSet presAssocID="{751298C8-5BB6-4DA7-ACA0-679C1DAE29DA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2262E0-E3E6-46D3-A47A-FE445334CEEC}" type="pres">
      <dgm:prSet presAssocID="{751298C8-5BB6-4DA7-ACA0-679C1DAE29DA}" presName="comp2" presStyleCnt="0"/>
      <dgm:spPr/>
    </dgm:pt>
    <dgm:pt modelId="{F08F0C2E-AA5A-4165-9F46-851CBB824D9C}" type="pres">
      <dgm:prSet presAssocID="{751298C8-5BB6-4DA7-ACA0-679C1DAE29DA}" presName="circle2" presStyleLbl="node1" presStyleIdx="1" presStyleCnt="3"/>
      <dgm:spPr/>
      <dgm:t>
        <a:bodyPr/>
        <a:lstStyle/>
        <a:p>
          <a:endParaRPr lang="ru-RU"/>
        </a:p>
      </dgm:t>
    </dgm:pt>
    <dgm:pt modelId="{BD5183A1-5272-4CC4-81BF-F6A72D57E331}" type="pres">
      <dgm:prSet presAssocID="{751298C8-5BB6-4DA7-ACA0-679C1DAE29DA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435EFD-9734-499B-8741-D5EC53423F33}" type="pres">
      <dgm:prSet presAssocID="{751298C8-5BB6-4DA7-ACA0-679C1DAE29DA}" presName="comp3" presStyleCnt="0"/>
      <dgm:spPr/>
    </dgm:pt>
    <dgm:pt modelId="{C90C8987-6637-4A28-88D5-C35EC9FB7BA6}" type="pres">
      <dgm:prSet presAssocID="{751298C8-5BB6-4DA7-ACA0-679C1DAE29DA}" presName="circle3" presStyleLbl="node1" presStyleIdx="2" presStyleCnt="3" custScaleX="106456" custScaleY="105000" custLinFactNeighborX="-1044" custLinFactNeighborY="-3750"/>
      <dgm:spPr/>
      <dgm:t>
        <a:bodyPr/>
        <a:lstStyle/>
        <a:p>
          <a:endParaRPr lang="ru-RU"/>
        </a:p>
      </dgm:t>
    </dgm:pt>
    <dgm:pt modelId="{0625D58A-BBFB-4B03-ACAE-902F79561712}" type="pres">
      <dgm:prSet presAssocID="{751298C8-5BB6-4DA7-ACA0-679C1DAE29DA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5353B1-6C16-4A44-ABF1-81245302E154}" type="presOf" srcId="{B847CA4B-91A2-4790-A47C-93041B05C252}" destId="{F1B77E9F-ECD3-4968-A6D1-EF6C7BD8D12E}" srcOrd="1" destOrd="0" presId="urn:microsoft.com/office/officeart/2005/8/layout/venn2"/>
    <dgm:cxn modelId="{541315D3-1C4B-431C-A39B-CDF926CE648B}" type="presOf" srcId="{9AE9AC9F-ED45-48D3-BFBB-49F9FBF96EF6}" destId="{C90C8987-6637-4A28-88D5-C35EC9FB7BA6}" srcOrd="0" destOrd="0" presId="urn:microsoft.com/office/officeart/2005/8/layout/venn2"/>
    <dgm:cxn modelId="{2E991E25-97A4-4398-B3D3-8A55D2D553BE}" type="presOf" srcId="{9AE9AC9F-ED45-48D3-BFBB-49F9FBF96EF6}" destId="{0625D58A-BBFB-4B03-ACAE-902F79561712}" srcOrd="1" destOrd="0" presId="urn:microsoft.com/office/officeart/2005/8/layout/venn2"/>
    <dgm:cxn modelId="{F3E3C039-A293-44AE-B786-EDFB10E200B3}" type="presOf" srcId="{C9CA7B8D-8C01-4907-A108-A76979D88175}" destId="{BD5183A1-5272-4CC4-81BF-F6A72D57E331}" srcOrd="1" destOrd="0" presId="urn:microsoft.com/office/officeart/2005/8/layout/venn2"/>
    <dgm:cxn modelId="{4CB5C11A-011A-4D0E-9A48-F933FB1EF81D}" type="presOf" srcId="{C9CA7B8D-8C01-4907-A108-A76979D88175}" destId="{F08F0C2E-AA5A-4165-9F46-851CBB824D9C}" srcOrd="0" destOrd="0" presId="urn:microsoft.com/office/officeart/2005/8/layout/venn2"/>
    <dgm:cxn modelId="{412A7020-5483-43E2-B970-4A24C02BDE23}" type="presOf" srcId="{B847CA4B-91A2-4790-A47C-93041B05C252}" destId="{8F6ECC8F-02D1-492D-9DFE-109F8DC24893}" srcOrd="0" destOrd="0" presId="urn:microsoft.com/office/officeart/2005/8/layout/venn2"/>
    <dgm:cxn modelId="{23BAF05A-F233-409C-BDF4-17AA5F055A96}" type="presOf" srcId="{751298C8-5BB6-4DA7-ACA0-679C1DAE29DA}" destId="{4A603145-7A5C-4CBA-A9BB-C8D7925A6D22}" srcOrd="0" destOrd="0" presId="urn:microsoft.com/office/officeart/2005/8/layout/venn2"/>
    <dgm:cxn modelId="{ABF5CFC1-1925-47FE-AF66-F5F99BBCDA90}" srcId="{751298C8-5BB6-4DA7-ACA0-679C1DAE29DA}" destId="{B847CA4B-91A2-4790-A47C-93041B05C252}" srcOrd="0" destOrd="0" parTransId="{3931ED28-5125-47D1-83F6-1E7A8C7EA571}" sibTransId="{7644A0B3-C04F-4479-918F-29967447CA3B}"/>
    <dgm:cxn modelId="{5ECA5A1F-2409-4BCA-8764-AE520617985E}" srcId="{751298C8-5BB6-4DA7-ACA0-679C1DAE29DA}" destId="{C9CA7B8D-8C01-4907-A108-A76979D88175}" srcOrd="1" destOrd="0" parTransId="{306733D9-4055-4BA1-9DA8-2D7CF0945A6A}" sibTransId="{A627501D-3929-4F26-BF92-1539BF770F26}"/>
    <dgm:cxn modelId="{08168871-B5AE-4EAE-A1C7-2ED97E1813AA}" srcId="{751298C8-5BB6-4DA7-ACA0-679C1DAE29DA}" destId="{9AE9AC9F-ED45-48D3-BFBB-49F9FBF96EF6}" srcOrd="2" destOrd="0" parTransId="{FE29BF10-7B42-45E5-84D0-E49EA3D0CF9B}" sibTransId="{783ADD00-ABD9-4B15-81E1-96D43EFCF9A2}"/>
    <dgm:cxn modelId="{471B77C1-DDC0-4BE7-93D1-FEB479E2705F}" type="presParOf" srcId="{4A603145-7A5C-4CBA-A9BB-C8D7925A6D22}" destId="{44E66817-BE22-410B-B6E1-2D8EAC3B27BC}" srcOrd="0" destOrd="0" presId="urn:microsoft.com/office/officeart/2005/8/layout/venn2"/>
    <dgm:cxn modelId="{D16740A8-CD65-4EEA-AA35-AA0A8F7F5E8E}" type="presParOf" srcId="{44E66817-BE22-410B-B6E1-2D8EAC3B27BC}" destId="{8F6ECC8F-02D1-492D-9DFE-109F8DC24893}" srcOrd="0" destOrd="0" presId="urn:microsoft.com/office/officeart/2005/8/layout/venn2"/>
    <dgm:cxn modelId="{D0FADE5F-2A25-4677-8CE3-05D9BDF23CED}" type="presParOf" srcId="{44E66817-BE22-410B-B6E1-2D8EAC3B27BC}" destId="{F1B77E9F-ECD3-4968-A6D1-EF6C7BD8D12E}" srcOrd="1" destOrd="0" presId="urn:microsoft.com/office/officeart/2005/8/layout/venn2"/>
    <dgm:cxn modelId="{4053E862-6ADC-4059-94A5-F998498F1CD5}" type="presParOf" srcId="{4A603145-7A5C-4CBA-A9BB-C8D7925A6D22}" destId="{F72262E0-E3E6-46D3-A47A-FE445334CEEC}" srcOrd="1" destOrd="0" presId="urn:microsoft.com/office/officeart/2005/8/layout/venn2"/>
    <dgm:cxn modelId="{20023B87-2361-4A37-9375-3C2F1B664AAE}" type="presParOf" srcId="{F72262E0-E3E6-46D3-A47A-FE445334CEEC}" destId="{F08F0C2E-AA5A-4165-9F46-851CBB824D9C}" srcOrd="0" destOrd="0" presId="urn:microsoft.com/office/officeart/2005/8/layout/venn2"/>
    <dgm:cxn modelId="{2DEB1CE6-0A0B-4A83-9168-F06ACFF85407}" type="presParOf" srcId="{F72262E0-E3E6-46D3-A47A-FE445334CEEC}" destId="{BD5183A1-5272-4CC4-81BF-F6A72D57E331}" srcOrd="1" destOrd="0" presId="urn:microsoft.com/office/officeart/2005/8/layout/venn2"/>
    <dgm:cxn modelId="{51CF6E5C-5ABD-41D8-99BA-79DC967B6F57}" type="presParOf" srcId="{4A603145-7A5C-4CBA-A9BB-C8D7925A6D22}" destId="{29435EFD-9734-499B-8741-D5EC53423F33}" srcOrd="2" destOrd="0" presId="urn:microsoft.com/office/officeart/2005/8/layout/venn2"/>
    <dgm:cxn modelId="{30838D13-9FB2-45EE-9DDF-B2074833CCD6}" type="presParOf" srcId="{29435EFD-9734-499B-8741-D5EC53423F33}" destId="{C90C8987-6637-4A28-88D5-C35EC9FB7BA6}" srcOrd="0" destOrd="0" presId="urn:microsoft.com/office/officeart/2005/8/layout/venn2"/>
    <dgm:cxn modelId="{1C5A3119-90F9-4370-89F4-1F341EE6A2E1}" type="presParOf" srcId="{29435EFD-9734-499B-8741-D5EC53423F33}" destId="{0625D58A-BBFB-4B03-ACAE-902F7956171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ECC8F-02D1-492D-9DFE-109F8DC24893}">
      <dsp:nvSpPr>
        <dsp:cNvPr id="0" name=""/>
        <dsp:cNvSpPr/>
      </dsp:nvSpPr>
      <dsp:spPr>
        <a:xfrm>
          <a:off x="540059" y="-36454"/>
          <a:ext cx="5832648" cy="5832648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40000"/>
              </a:schemeClr>
              <a:schemeClr val="accent1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i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дети, </a:t>
          </a:r>
          <a:r>
            <a:rPr lang="ru-RU" sz="2100" b="1" i="1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робята</a:t>
          </a:r>
          <a:endParaRPr lang="ru-RU" sz="2100" b="1" i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7128" y="255178"/>
        <a:ext cx="2038510" cy="874897"/>
      </dsp:txXfrm>
    </dsp:sp>
    <dsp:sp modelId="{F08F0C2E-AA5A-4165-9F46-851CBB824D9C}">
      <dsp:nvSpPr>
        <dsp:cNvPr id="0" name=""/>
        <dsp:cNvSpPr/>
      </dsp:nvSpPr>
      <dsp:spPr>
        <a:xfrm>
          <a:off x="1269140" y="1421707"/>
          <a:ext cx="4374486" cy="4374486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40000"/>
              </a:schemeClr>
              <a:schemeClr val="accent1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МУЖИ, МАСТЕРА, ДРУГИ, ДРУЖИННИКИ</a:t>
          </a:r>
          <a:endParaRPr lang="ru-RU" sz="19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7128" y="1695113"/>
        <a:ext cx="2038510" cy="820216"/>
      </dsp:txXfrm>
    </dsp:sp>
    <dsp:sp modelId="{C90C8987-6637-4A28-88D5-C35EC9FB7BA6}">
      <dsp:nvSpPr>
        <dsp:cNvPr id="0" name=""/>
        <dsp:cNvSpPr/>
      </dsp:nvSpPr>
      <dsp:spPr>
        <a:xfrm>
          <a:off x="1873636" y="2697599"/>
          <a:ext cx="3104601" cy="3062140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40000"/>
              </a:schemeClr>
              <a:schemeClr val="accent1">
                <a:hueOff val="0"/>
                <a:satOff val="0"/>
                <a:lumOff val="0"/>
                <a:alphaOff val="0"/>
                <a:tint val="42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95000" algn="tl" rotWithShape="0">
            <a:srgbClr val="000000">
              <a:alpha val="50000"/>
            </a:srgbClr>
          </a:outerShdw>
        </a:effectLst>
        <a:scene3d>
          <a:camera prst="orthographicFront"/>
          <a:lightRig rig="soft" dir="t">
            <a:rot lat="0" lon="0" rev="18000000"/>
          </a:lightRig>
        </a:scene3d>
        <a:sp3d prstMaterial="dkEdge">
          <a:bevelT w="73660" h="4445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СТАРЕЙ-ШИНА</a:t>
          </a:r>
          <a:endParaRPr lang="ru-RU" sz="2800" b="1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2328295" y="3463134"/>
        <a:ext cx="2195285" cy="15310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F348CE6-43AC-456E-8C59-DE79E0A72447}" type="datetimeFigureOut">
              <a:rPr lang="ru-RU" smtClean="0"/>
              <a:t>09.11.2013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C852B8A-B432-491C-9CA9-A38D4D8C174E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5976" y="3284984"/>
            <a:ext cx="4104456" cy="2952328"/>
          </a:xfrm>
        </p:spPr>
        <p:txBody>
          <a:bodyPr>
            <a:normAutofit/>
          </a:bodyPr>
          <a:lstStyle/>
          <a:p>
            <a:pPr algn="r"/>
            <a:endParaRPr lang="ru-RU" i="1" dirty="0" smtClean="0"/>
          </a:p>
          <a:p>
            <a:pPr algn="r"/>
            <a:r>
              <a:rPr lang="ru-RU" b="1" i="1" dirty="0" smtClean="0"/>
              <a:t>Вадим Большаков</a:t>
            </a:r>
          </a:p>
          <a:p>
            <a:pPr algn="r"/>
            <a:r>
              <a:rPr lang="ru-RU" i="1" dirty="0" smtClean="0"/>
              <a:t>Челябинск, 8 ноября 2013 г.</a:t>
            </a:r>
          </a:p>
          <a:p>
            <a:pPr algn="r"/>
            <a:endParaRPr lang="en-US" i="1" dirty="0" smtClean="0"/>
          </a:p>
          <a:p>
            <a:pPr algn="r"/>
            <a:endParaRPr lang="en-US" i="1" dirty="0"/>
          </a:p>
          <a:p>
            <a:pPr algn="r"/>
            <a:endParaRPr lang="ru-RU" i="1" dirty="0"/>
          </a:p>
          <a:p>
            <a:pPr algn="r"/>
            <a:r>
              <a:rPr lang="ru-RU" i="1" dirty="0" smtClean="0"/>
              <a:t>Сайт – </a:t>
            </a:r>
            <a:r>
              <a:rPr lang="en-US" i="1" dirty="0" smtClean="0"/>
              <a:t>istprof.atlabs.ru</a:t>
            </a:r>
            <a:endParaRPr lang="ru-RU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8229600" cy="1828800"/>
          </a:xfrm>
        </p:spPr>
        <p:txBody>
          <a:bodyPr>
            <a:normAutofit/>
          </a:bodyPr>
          <a:lstStyle/>
          <a:p>
            <a:r>
              <a:rPr lang="ru-RU" b="1" dirty="0" smtClean="0"/>
              <a:t>История профдвижения в России (11-21 века)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3"/>
          <a:stretch/>
        </p:blipFill>
        <p:spPr>
          <a:xfrm>
            <a:off x="389806" y="2780928"/>
            <a:ext cx="4072127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799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0000" indent="-457200">
              <a:buNone/>
            </a:pPr>
            <a:r>
              <a:rPr lang="ru-RU" sz="2200" b="1" dirty="0" smtClean="0"/>
              <a:t>1649</a:t>
            </a:r>
            <a:r>
              <a:rPr lang="ru-RU" sz="2200" dirty="0" smtClean="0"/>
              <a:t> – первая регламентация условий найма (ст. 32 Соборного уложения)</a:t>
            </a:r>
          </a:p>
          <a:p>
            <a:pPr marL="360000" indent="-457200">
              <a:buNone/>
            </a:pPr>
            <a:r>
              <a:rPr lang="ru-RU" sz="2200" b="1" dirty="0" smtClean="0"/>
              <a:t>1704</a:t>
            </a:r>
            <a:r>
              <a:rPr lang="ru-RU" sz="2200" dirty="0" smtClean="0"/>
              <a:t> </a:t>
            </a:r>
            <a:r>
              <a:rPr lang="ru-RU" sz="2200" dirty="0"/>
              <a:t>– первое ограничение рабочего дня (12-13 часов вместе с перерывами; правила казённых строительных работ)</a:t>
            </a:r>
          </a:p>
          <a:p>
            <a:pPr marL="360000" indent="-457200">
              <a:buNone/>
            </a:pPr>
            <a:r>
              <a:rPr lang="ru-RU" sz="2200" b="1" dirty="0"/>
              <a:t>1721</a:t>
            </a:r>
            <a:r>
              <a:rPr lang="ru-RU" sz="2200" dirty="0"/>
              <a:t> – легализованы ремесленные цеха («</a:t>
            </a:r>
            <a:r>
              <a:rPr lang="ru-RU" sz="2200" dirty="0" err="1"/>
              <a:t>цунфты</a:t>
            </a:r>
            <a:r>
              <a:rPr lang="ru-RU" sz="2200" dirty="0" smtClean="0"/>
              <a:t>»)</a:t>
            </a:r>
          </a:p>
          <a:p>
            <a:pPr marL="360000" indent="-457200">
              <a:buNone/>
            </a:pPr>
            <a:r>
              <a:rPr lang="ru-RU" sz="2200" b="1" dirty="0" smtClean="0"/>
              <a:t>1763</a:t>
            </a:r>
            <a:r>
              <a:rPr lang="ru-RU" sz="2200" dirty="0" smtClean="0"/>
              <a:t> </a:t>
            </a:r>
            <a:r>
              <a:rPr lang="ru-RU" sz="2200" dirty="0"/>
              <a:t>– легализация рабочих старост («сотников» и «выборных»; «Учреждение, учинённое на Ижевском и Воткинском заводах…»)</a:t>
            </a:r>
          </a:p>
          <a:p>
            <a:pPr marL="360000" indent="-457200">
              <a:buNone/>
            </a:pPr>
            <a:r>
              <a:rPr lang="ru-RU" sz="2200" b="1" dirty="0"/>
              <a:t>1785</a:t>
            </a:r>
            <a:r>
              <a:rPr lang="ru-RU" sz="2200" dirty="0"/>
              <a:t> – установлен рабочий день 10 часов, легализована организация </a:t>
            </a:r>
            <a:r>
              <a:rPr lang="ru-RU" sz="2200" dirty="0" smtClean="0"/>
              <a:t>подмастерьев в цехах </a:t>
            </a:r>
            <a:r>
              <a:rPr lang="ru-RU" sz="2200" dirty="0"/>
              <a:t>(«Ремесленное положение»)</a:t>
            </a:r>
          </a:p>
          <a:p>
            <a:pPr marL="360000" indent="-457200">
              <a:buNone/>
            </a:pPr>
            <a:r>
              <a:rPr lang="ru-RU" sz="2200" b="1" dirty="0"/>
              <a:t>1797</a:t>
            </a:r>
            <a:r>
              <a:rPr lang="ru-RU" sz="2200" dirty="0"/>
              <a:t> – первые пенсии для рабочих (</a:t>
            </a:r>
            <a:r>
              <a:rPr lang="ru-RU" sz="2200" dirty="0" err="1"/>
              <a:t>Колывано</a:t>
            </a:r>
            <a:r>
              <a:rPr lang="ru-RU" sz="2200" dirty="0"/>
              <a:t>-Воскресенские заводы (Алтай))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Первые законы о работниках и братствах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63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ru-RU" b="1" i="1" u="sng" dirty="0" smtClean="0"/>
              <a:t>1-я группа</a:t>
            </a:r>
          </a:p>
          <a:p>
            <a:pPr marL="137160" indent="0">
              <a:buNone/>
            </a:pPr>
            <a:r>
              <a:rPr lang="ru-RU" dirty="0" smtClean="0"/>
              <a:t>Из списка «братских» профессий выберите те, в которых нуждался князь (царь) как представитель власти. Обоснуйте свой выбор. Какие выводы можно сделать из получившегося списка?</a:t>
            </a:r>
          </a:p>
          <a:p>
            <a:pPr marL="137160" indent="0" algn="ctr">
              <a:buNone/>
            </a:pPr>
            <a:r>
              <a:rPr lang="ru-RU" b="1" i="1" u="sng" dirty="0" smtClean="0"/>
              <a:t>2-я </a:t>
            </a:r>
            <a:r>
              <a:rPr lang="ru-RU" b="1" i="1" u="sng" dirty="0"/>
              <a:t>группа</a:t>
            </a:r>
          </a:p>
          <a:p>
            <a:pPr marL="137160" indent="0">
              <a:buNone/>
            </a:pPr>
            <a:r>
              <a:rPr lang="ru-RU" dirty="0" smtClean="0"/>
              <a:t>Сравните возможности древнего братства с арсеналом современного профсоюза. Какие наблюдения и выводы можно сделать из сравнения?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80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8074742" cy="590465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5212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Профессиональные общества и профсоюзы в России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(1810-е – 1917 гг.)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600"/>
          </a:xfrm>
        </p:spPr>
        <p:txBody>
          <a:bodyPr>
            <a:normAutofit fontScale="85000" lnSpcReduction="10000"/>
          </a:bodyPr>
          <a:lstStyle/>
          <a:p>
            <a:pPr marL="137160" indent="0">
              <a:buNone/>
            </a:pPr>
            <a:r>
              <a:rPr lang="ru-RU" dirty="0" smtClean="0"/>
              <a:t>Развитие происходило: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от простого к сложному – </a:t>
            </a:r>
            <a:r>
              <a:rPr lang="ru-RU" dirty="0" smtClean="0">
                <a:solidFill>
                  <a:schemeClr val="bg1"/>
                </a:solidFill>
              </a:rPr>
              <a:t>от касс (с 1810-х) к обществам взаимопомощи (с 1840-х) и профсоюзам (с 1860-х)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от изоляции к объединению – </a:t>
            </a:r>
            <a:r>
              <a:rPr lang="ru-RU" dirty="0" smtClean="0">
                <a:solidFill>
                  <a:schemeClr val="bg1"/>
                </a:solidFill>
              </a:rPr>
              <a:t>выход на межрегиональные организации и национальные съезды.</a:t>
            </a:r>
          </a:p>
          <a:p>
            <a:pPr marL="137160" indent="0">
              <a:buNone/>
            </a:pPr>
            <a:r>
              <a:rPr lang="ru-RU" dirty="0" smtClean="0"/>
              <a:t>Общее число профессиональных обществ в 1904 г. превышало 1 000. В них состояли: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20 000 служащих торговли («приказчиков»)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20 000 учителей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11 000 горнозаводских рабочих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10 000 печатников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/>
              <a:t>10 000 врачей и т.д.</a:t>
            </a:r>
          </a:p>
          <a:p>
            <a:pPr marL="137160" indent="0">
              <a:buNone/>
            </a:pPr>
            <a:r>
              <a:rPr lang="ru-RU" dirty="0" smtClean="0"/>
              <a:t>В крупнейших из них состояли тысячи членов (СПб, Москва, Баку, Минск, Одесса и пр.)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Профдвижение </a:t>
            </a:r>
            <a:r>
              <a:rPr lang="ru-RU" dirty="0" smtClean="0"/>
              <a:t>в 19 веке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18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3826768" cy="4392488"/>
          </a:xfrm>
        </p:spPr>
        <p:txBody>
          <a:bodyPr>
            <a:normAutofit fontScale="47500" lnSpcReduction="20000"/>
          </a:bodyPr>
          <a:lstStyle/>
          <a:p>
            <a:pPr marL="651510" indent="-514350">
              <a:buFont typeface="+mj-lt"/>
              <a:buAutoNum type="arabicPeriod"/>
            </a:pPr>
            <a:r>
              <a:rPr lang="ru-RU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Алагирское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(Кавказ)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Артинское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Баранчинское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Верхнетуринское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Воткинское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Златоустовское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Илимское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(Иркутская губ.)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Каменское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Кусинское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Кушвинское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Нижнеисетское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(Е-</a:t>
            </a: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бург</a:t>
            </a: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Нижнетуринское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Олонецкое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(Карелия)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smtClean="0">
                <a:latin typeface="Arial Narrow" panose="020B0606020202030204" pitchFamily="34" charset="0"/>
                <a:cs typeface="Arial" panose="020B0604020202020204" pitchFamily="34" charset="0"/>
              </a:rPr>
              <a:t>Пермское</a:t>
            </a:r>
          </a:p>
          <a:p>
            <a:pPr marL="651510" indent="-514350">
              <a:buFont typeface="+mj-lt"/>
              <a:buAutoNum type="arabicPeriod"/>
            </a:pP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Александровское (СПб)</a:t>
            </a:r>
          </a:p>
          <a:p>
            <a:pPr marL="651510" indent="-514350">
              <a:buFont typeface="+mj-lt"/>
              <a:buAutoNum type="arabicPeriod"/>
            </a:pPr>
            <a:r>
              <a:rPr lang="ru-RU" b="1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Сестрорецкое</a:t>
            </a:r>
            <a:r>
              <a:rPr lang="ru-RU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 (под СПб)</a:t>
            </a: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Саткинское</a:t>
            </a:r>
            <a:endParaRPr lang="ru-RU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651510" indent="-514350">
              <a:buFont typeface="+mj-lt"/>
              <a:buAutoNum type="arabicPeriod"/>
            </a:pPr>
            <a:r>
              <a:rPr lang="ru-RU" dirty="0" err="1" smtClean="0">
                <a:latin typeface="Arial Narrow" panose="020B0606020202030204" pitchFamily="34" charset="0"/>
                <a:cs typeface="Arial" panose="020B0604020202020204" pitchFamily="34" charset="0"/>
              </a:rPr>
              <a:t>Серебрянское</a:t>
            </a:r>
            <a:endParaRPr lang="ru-RU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Горнозаводские товарищества</a:t>
            </a:r>
            <a:br>
              <a:rPr lang="ru-RU" dirty="0" smtClean="0"/>
            </a:br>
            <a:r>
              <a:rPr lang="ru-RU" dirty="0" smtClean="0"/>
              <a:t>(1862-1917 годы)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017712"/>
            <a:ext cx="4017264" cy="561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3645024"/>
            <a:ext cx="2237652" cy="29871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67544" y="5772141"/>
            <a:ext cx="2664296" cy="8972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</a:pPr>
            <a:r>
              <a:rPr lang="ru-RU" sz="1600" b="1" i="1" dirty="0" smtClean="0">
                <a:latin typeface="+mj-lt"/>
                <a:cs typeface="Arial" panose="020B0604020202020204" pitchFamily="34" charset="0"/>
              </a:rPr>
              <a:t>Богданович</a:t>
            </a:r>
            <a:r>
              <a:rPr lang="ru-RU" sz="1600" i="1" dirty="0" smtClean="0">
                <a:latin typeface="+mj-lt"/>
                <a:cs typeface="Arial" panose="020B0604020202020204" pitchFamily="34" charset="0"/>
              </a:rPr>
              <a:t> Н.М. (1856-6.05.1903) – уфимский губернатор</a:t>
            </a:r>
            <a:endParaRPr lang="ru-RU" sz="1600" i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20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7" y="1268760"/>
            <a:ext cx="3168353" cy="2736303"/>
          </a:xfrm>
        </p:spPr>
        <p:txBody>
          <a:bodyPr>
            <a:normAutofit fontScale="55000" lnSpcReduction="20000"/>
          </a:bodyPr>
          <a:lstStyle/>
          <a:p>
            <a:pPr marL="137160" indent="0">
              <a:buNone/>
            </a:pPr>
            <a:r>
              <a:rPr lang="ru-RU" b="1" dirty="0" err="1" smtClean="0"/>
              <a:t>Зубатов</a:t>
            </a:r>
            <a:r>
              <a:rPr lang="ru-RU" dirty="0" smtClean="0"/>
              <a:t> С.В. (1864-1917) – начальник Особого отдела Департамента полиции, в прошлом  связан с революционерами, идеолог легального монархического профдвижения в России («зубатовщины»)</a:t>
            </a:r>
          </a:p>
          <a:p>
            <a:pPr marL="137160" indent="0">
              <a:buNone/>
            </a:pPr>
            <a:endParaRPr lang="ru-RU" dirty="0" smtClean="0"/>
          </a:p>
          <a:p>
            <a:pPr marL="137160" indent="0" algn="r">
              <a:buNone/>
            </a:pPr>
            <a:r>
              <a:rPr lang="ru-RU" dirty="0" smtClean="0"/>
              <a:t>Карта распространения </a:t>
            </a:r>
            <a:r>
              <a:rPr lang="ru-RU" b="1" dirty="0" err="1" smtClean="0"/>
              <a:t>Берштербунда</a:t>
            </a:r>
            <a:r>
              <a:rPr lang="ru-RU" dirty="0" smtClean="0"/>
              <a:t> (еврейского социал-демократического профсоюза щетинщиков) к 1905 г.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658" y="332656"/>
            <a:ext cx="8229600" cy="894928"/>
          </a:xfrm>
        </p:spPr>
        <p:txBody>
          <a:bodyPr/>
          <a:lstStyle/>
          <a:p>
            <a:r>
              <a:rPr lang="ru-RU" dirty="0" smtClean="0"/>
              <a:t>Профдвижение до 1905 г.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429048"/>
            <a:ext cx="2933700" cy="34861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2" b="28070"/>
          <a:stretch/>
        </p:blipFill>
        <p:spPr>
          <a:xfrm>
            <a:off x="3553172" y="3632677"/>
            <a:ext cx="3323084" cy="27670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2201629" cy="30822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160" y="3819397"/>
            <a:ext cx="1877779" cy="25619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323528" y="4581127"/>
            <a:ext cx="1584176" cy="187220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r>
              <a:rPr lang="ru-RU" b="1" dirty="0" err="1" smtClean="0"/>
              <a:t>Шендриков</a:t>
            </a:r>
            <a:r>
              <a:rPr lang="ru-RU" dirty="0" smtClean="0"/>
              <a:t> И.Н.(1878-1957) – юрист, социал-демократ, организатор профсоюза нефтяников Баку (ООБР)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588224" y="5016200"/>
            <a:ext cx="2160240" cy="1437135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r>
              <a:rPr lang="ru-RU" b="1" dirty="0" smtClean="0"/>
              <a:t>Гапон</a:t>
            </a:r>
            <a:r>
              <a:rPr lang="ru-RU" dirty="0" smtClean="0"/>
              <a:t> Г.А. (1870-1906) – священник, социалист по взглядам, основатель Собрания русских фабрично-заводских рабочих г. Санкт-Петербурга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6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marL="360000" indent="-457200">
              <a:buNone/>
            </a:pPr>
            <a:r>
              <a:rPr lang="ru-RU" b="1" dirty="0" smtClean="0"/>
              <a:t>Декабрь 1904 </a:t>
            </a:r>
            <a:r>
              <a:rPr lang="ru-RU" dirty="0" smtClean="0"/>
              <a:t>– начало массового забастовочного движения</a:t>
            </a:r>
          </a:p>
          <a:p>
            <a:pPr marL="360000" indent="-457200">
              <a:buNone/>
            </a:pPr>
            <a:r>
              <a:rPr lang="ru-RU" b="1" dirty="0" smtClean="0"/>
              <a:t>Весна 1905 </a:t>
            </a:r>
            <a:r>
              <a:rPr lang="ru-RU" dirty="0" smtClean="0"/>
              <a:t>– создание первых крупных профсоюзов (ВЖС, ВСУ)</a:t>
            </a:r>
          </a:p>
          <a:p>
            <a:pPr marL="360000" indent="-457200">
              <a:buNone/>
            </a:pPr>
            <a:r>
              <a:rPr lang="ru-RU" b="1" dirty="0" smtClean="0"/>
              <a:t>Сентябрь 1905 </a:t>
            </a:r>
            <a:r>
              <a:rPr lang="ru-RU" dirty="0" smtClean="0"/>
              <a:t>– 1-я </a:t>
            </a:r>
            <a:r>
              <a:rPr lang="ru-RU" dirty="0" err="1" smtClean="0"/>
              <a:t>Всеросс</a:t>
            </a:r>
            <a:r>
              <a:rPr lang="ru-RU" dirty="0" smtClean="0"/>
              <a:t>. Конференция профсоюзов</a:t>
            </a:r>
          </a:p>
          <a:p>
            <a:pPr marL="360000" indent="-457200">
              <a:buNone/>
            </a:pPr>
            <a:r>
              <a:rPr lang="ru-RU" b="1" dirty="0" smtClean="0"/>
              <a:t>Октябрь 1905 </a:t>
            </a:r>
            <a:r>
              <a:rPr lang="ru-RU" dirty="0" smtClean="0"/>
              <a:t>– Октябрьская Всеобщая политическая стачка; Манифест 17 октября – </a:t>
            </a:r>
            <a:r>
              <a:rPr lang="ru-RU" b="1" dirty="0" smtClean="0"/>
              <a:t>Россия стала конституционной монархией</a:t>
            </a:r>
          </a:p>
          <a:p>
            <a:pPr marL="360000" indent="-457200">
              <a:buNone/>
            </a:pPr>
            <a:r>
              <a:rPr lang="ru-RU" b="1" dirty="0" smtClean="0"/>
              <a:t>Лето 1906 </a:t>
            </a:r>
            <a:r>
              <a:rPr lang="ru-RU" dirty="0" smtClean="0"/>
              <a:t>– спад Революции и профдвижения</a:t>
            </a:r>
          </a:p>
          <a:p>
            <a:pPr marL="360000" indent="-457200">
              <a:buNone/>
            </a:pPr>
            <a:endParaRPr lang="ru-RU" dirty="0" smtClean="0"/>
          </a:p>
          <a:p>
            <a:pPr marL="360000" indent="-457200">
              <a:buNone/>
            </a:pPr>
            <a:r>
              <a:rPr lang="ru-RU" b="1" dirty="0" smtClean="0"/>
              <a:t>1912</a:t>
            </a:r>
            <a:r>
              <a:rPr lang="ru-RU" dirty="0" smtClean="0"/>
              <a:t> – Ленский расстрел и мощный подъём рабочего и профдвижения</a:t>
            </a:r>
          </a:p>
          <a:p>
            <a:pPr marL="360000" indent="-457200">
              <a:buNone/>
            </a:pPr>
            <a:r>
              <a:rPr lang="ru-RU" b="1" dirty="0" smtClean="0"/>
              <a:t>1913</a:t>
            </a:r>
            <a:r>
              <a:rPr lang="ru-RU" dirty="0" smtClean="0"/>
              <a:t> – начало страхового движения (больничные кассы)</a:t>
            </a:r>
          </a:p>
          <a:p>
            <a:pPr marL="360000" indent="-457200">
              <a:buNone/>
            </a:pPr>
            <a:r>
              <a:rPr lang="ru-RU" b="1" dirty="0" smtClean="0"/>
              <a:t>1915</a:t>
            </a:r>
            <a:r>
              <a:rPr lang="ru-RU" dirty="0" smtClean="0"/>
              <a:t> – создание Рабочих групп при Военно-промышленных комитетах</a:t>
            </a:r>
          </a:p>
          <a:p>
            <a:pPr marL="360000" indent="-457200">
              <a:buNone/>
            </a:pPr>
            <a:endParaRPr lang="ru-RU" dirty="0" smtClean="0"/>
          </a:p>
          <a:p>
            <a:pPr marL="360000" indent="-457200">
              <a:buNone/>
            </a:pPr>
            <a:r>
              <a:rPr lang="ru-RU" b="1" dirty="0" smtClean="0"/>
              <a:t>Начало 1917 </a:t>
            </a:r>
            <a:r>
              <a:rPr lang="ru-RU" dirty="0" smtClean="0"/>
              <a:t>– новый подъём рабочего движения</a:t>
            </a:r>
          </a:p>
          <a:p>
            <a:pPr marL="360000" indent="-457200">
              <a:buNone/>
            </a:pPr>
            <a:r>
              <a:rPr lang="ru-RU" b="1" dirty="0" smtClean="0"/>
              <a:t>Июнь 1917 </a:t>
            </a:r>
            <a:r>
              <a:rPr lang="ru-RU" dirty="0" smtClean="0"/>
              <a:t>– 3-я </a:t>
            </a:r>
            <a:r>
              <a:rPr lang="ru-RU" dirty="0" err="1" smtClean="0"/>
              <a:t>Всеросс</a:t>
            </a:r>
            <a:r>
              <a:rPr lang="ru-RU" dirty="0" smtClean="0"/>
              <a:t>. Конференция профсоюзов; создание </a:t>
            </a:r>
            <a:r>
              <a:rPr lang="ru-RU" dirty="0" err="1" smtClean="0"/>
              <a:t>Всеросс</a:t>
            </a:r>
            <a:r>
              <a:rPr lang="ru-RU" dirty="0" smtClean="0"/>
              <a:t>. Центрального совета </a:t>
            </a:r>
            <a:r>
              <a:rPr lang="ru-RU" dirty="0" err="1" smtClean="0"/>
              <a:t>професс</a:t>
            </a:r>
            <a:r>
              <a:rPr lang="ru-RU" dirty="0" smtClean="0"/>
              <a:t>. Союзов (ВЦСПС)</a:t>
            </a:r>
          </a:p>
          <a:p>
            <a:pPr marL="360000" indent="-457200">
              <a:buNone/>
            </a:pPr>
            <a:r>
              <a:rPr lang="ru-RU" b="1" dirty="0" smtClean="0"/>
              <a:t>Сентябрь 1917 </a:t>
            </a:r>
            <a:r>
              <a:rPr lang="ru-RU" dirty="0" smtClean="0"/>
              <a:t>– начало борьбы в профсоюзах против большевиков и Советской власти</a:t>
            </a:r>
          </a:p>
          <a:p>
            <a:pPr marL="360000" indent="-457200">
              <a:buNone/>
            </a:pPr>
            <a:endParaRPr lang="ru-RU" dirty="0" smtClean="0"/>
          </a:p>
          <a:p>
            <a:pPr marL="360000" indent="-457200">
              <a:buNone/>
            </a:pPr>
            <a:r>
              <a:rPr lang="ru-RU" dirty="0" smtClean="0"/>
              <a:t>Октябрь 1917 – БОЛЬШЕВИСТСКИЙ ПЕРЕВОРОТ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Профсоюзы в 1905-1917 гг.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22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 fontScale="70000" lnSpcReduction="20000"/>
          </a:bodyPr>
          <a:lstStyle/>
          <a:p>
            <a:pPr marL="360000" indent="-457200">
              <a:buNone/>
            </a:pPr>
            <a:r>
              <a:rPr lang="ru-RU" dirty="0" smtClean="0"/>
              <a:t>1836 – регламентация артельного найма в речном транспорте</a:t>
            </a:r>
          </a:p>
          <a:p>
            <a:pPr marL="360000" indent="-457200">
              <a:buNone/>
            </a:pPr>
            <a:r>
              <a:rPr lang="ru-RU" dirty="0" smtClean="0"/>
              <a:t>1845 – юридическое определение стачки</a:t>
            </a:r>
          </a:p>
          <a:p>
            <a:pPr marL="360000" indent="-457200">
              <a:buNone/>
            </a:pPr>
            <a:r>
              <a:rPr lang="ru-RU" dirty="0" smtClean="0"/>
              <a:t>1861 – легализация горнозаводских товариществ</a:t>
            </a:r>
          </a:p>
          <a:p>
            <a:pPr marL="360000" indent="-457200">
              <a:buNone/>
            </a:pPr>
            <a:r>
              <a:rPr lang="ru-RU" dirty="0" smtClean="0"/>
              <a:t>1882 – регламентирован труд детей с 12 лет; учреждена фабричная инспекция</a:t>
            </a:r>
          </a:p>
          <a:p>
            <a:pPr marL="360000" indent="-457200">
              <a:buNone/>
            </a:pPr>
            <a:r>
              <a:rPr lang="ru-RU" dirty="0" smtClean="0"/>
              <a:t>1885 – запрет ночного труда женщин и подростков</a:t>
            </a:r>
          </a:p>
          <a:p>
            <a:pPr marL="360000" indent="-457200">
              <a:buNone/>
            </a:pPr>
            <a:r>
              <a:rPr lang="ru-RU" dirty="0" smtClean="0"/>
              <a:t>1886 – регламентация найма, условий, оплаты труда и штрафования рабочих</a:t>
            </a:r>
          </a:p>
          <a:p>
            <a:pPr marL="360000" indent="-457200">
              <a:buNone/>
            </a:pPr>
            <a:r>
              <a:rPr lang="ru-RU" dirty="0" smtClean="0"/>
              <a:t>1897 – сокращение рабочего времени в промышленности до 11,5 часов</a:t>
            </a:r>
          </a:p>
          <a:p>
            <a:pPr marL="360000" indent="-457200">
              <a:buNone/>
            </a:pPr>
            <a:r>
              <a:rPr lang="ru-RU" dirty="0" smtClean="0"/>
              <a:t>1902 – полная легализация наёмных и производственных артелей</a:t>
            </a:r>
          </a:p>
          <a:p>
            <a:pPr marL="360000" indent="-457200">
              <a:buNone/>
            </a:pPr>
            <a:r>
              <a:rPr lang="ru-RU" dirty="0" smtClean="0"/>
              <a:t>1903 – расширение прав фабрично-заводских старост как представителей рабочих; </a:t>
            </a:r>
            <a:r>
              <a:rPr lang="ru-RU" dirty="0" err="1" smtClean="0"/>
              <a:t>обязание</a:t>
            </a:r>
            <a:r>
              <a:rPr lang="ru-RU" dirty="0" smtClean="0"/>
              <a:t> фабриканта доказать свою невиновность при несчастном случае  рабочего</a:t>
            </a:r>
          </a:p>
          <a:p>
            <a:pPr marL="360000" indent="-457200">
              <a:buNone/>
            </a:pPr>
            <a:r>
              <a:rPr lang="ru-RU" dirty="0" smtClean="0"/>
              <a:t>1906 – полная легализация «профессиональных обществ» (объединений как рабочих, так и фабрикантов)</a:t>
            </a:r>
          </a:p>
          <a:p>
            <a:pPr marL="360000" indent="-457200">
              <a:buNone/>
            </a:pPr>
            <a:r>
              <a:rPr lang="ru-RU" dirty="0" smtClean="0"/>
              <a:t>1906 – регламентация собраний и митингов</a:t>
            </a:r>
          </a:p>
          <a:p>
            <a:pPr marL="360000" indent="-457200">
              <a:buNone/>
            </a:pPr>
            <a:r>
              <a:rPr lang="ru-RU" dirty="0" smtClean="0"/>
              <a:t>1912 – государственное страхование рабочих от болезней и старости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Рабочее законодательство в царской России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143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ru-RU" b="1" i="1" u="sng" dirty="0" smtClean="0"/>
              <a:t>1-я группа</a:t>
            </a:r>
          </a:p>
          <a:p>
            <a:pPr marL="137160" indent="0">
              <a:buNone/>
            </a:pPr>
            <a:r>
              <a:rPr lang="ru-RU" dirty="0" smtClean="0"/>
              <a:t>Что можно сказать о связи между профессиональным и революционным движением? Если связь заметна, то обоснуйте этот вывод.</a:t>
            </a:r>
          </a:p>
          <a:p>
            <a:pPr marL="137160" indent="0" algn="ctr">
              <a:buNone/>
            </a:pPr>
            <a:r>
              <a:rPr lang="ru-RU" b="1" i="1" u="sng" dirty="0" smtClean="0"/>
              <a:t>2-я </a:t>
            </a:r>
            <a:r>
              <a:rPr lang="ru-RU" b="1" i="1" u="sng" dirty="0"/>
              <a:t>группа</a:t>
            </a:r>
          </a:p>
          <a:p>
            <a:pPr marL="137160" indent="0">
              <a:buNone/>
            </a:pPr>
            <a:r>
              <a:rPr lang="ru-RU" dirty="0" smtClean="0"/>
              <a:t>Проследите, как развивалось законодательство в царской России до Революции 1917 г. Дайте оценку этому процессу, сделайте выводы.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62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25" y="412168"/>
            <a:ext cx="8262923" cy="608956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Советская власть и профсоюзы (1917-1988 гг.)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15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" t="1951" r="3916" b="16990"/>
          <a:stretch/>
        </p:blipFill>
        <p:spPr>
          <a:xfrm>
            <a:off x="4139952" y="1340768"/>
            <a:ext cx="4573053" cy="5326851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" t="4038" r="5242" b="15300"/>
          <a:stretch/>
        </p:blipFill>
        <p:spPr>
          <a:xfrm>
            <a:off x="337816" y="1340768"/>
            <a:ext cx="4801509" cy="262256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Наёмные и ремесленные братства на Руси и в России (до 19 в.)</a:t>
            </a:r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75"/>
          <a:stretch/>
        </p:blipFill>
        <p:spPr>
          <a:xfrm>
            <a:off x="346861" y="3621955"/>
            <a:ext cx="4082796" cy="304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60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3650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Участие в разработке народно-хозяйственных планов; постановлений правительства по вопросам </a:t>
            </a:r>
            <a:r>
              <a:rPr lang="ru-RU" dirty="0" smtClean="0"/>
              <a:t>заработной </a:t>
            </a:r>
            <a:r>
              <a:rPr lang="ru-RU" dirty="0" smtClean="0"/>
              <a:t>платы, социального страхования и т.п., а также контроль за их исполнением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Инструкции и разъяснения по применению трудового законодательства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Заслушивание докладов </a:t>
            </a:r>
            <a:r>
              <a:rPr lang="ru-RU" dirty="0" smtClean="0"/>
              <a:t>государственных </a:t>
            </a:r>
            <a:r>
              <a:rPr lang="ru-RU" dirty="0" smtClean="0"/>
              <a:t>ведомств по вопросам производства, труда и культурно-бытового обслуживания работников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Право законодательной инициативы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Утверждение бюджета </a:t>
            </a:r>
            <a:r>
              <a:rPr lang="ru-RU" dirty="0" smtClean="0"/>
              <a:t>государственного </a:t>
            </a:r>
            <a:r>
              <a:rPr lang="ru-RU" dirty="0" smtClean="0"/>
              <a:t>социального страхования, руководство им и санитарно-курортным обслуживанием трудящихся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989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Функции ВЦСПС в системе государственного управления СССР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77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183929"/>
              </p:ext>
            </p:extLst>
          </p:nvPr>
        </p:nvGraphicFramePr>
        <p:xfrm>
          <a:off x="107504" y="1600200"/>
          <a:ext cx="5112568" cy="470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1196753"/>
            <a:ext cx="3619128" cy="4608512"/>
          </a:xfrm>
        </p:spPr>
        <p:txBody>
          <a:bodyPr>
            <a:normAutofit/>
          </a:bodyPr>
          <a:lstStyle/>
          <a:p>
            <a:r>
              <a:rPr lang="ru-RU" sz="2800" b="0" dirty="0" smtClean="0">
                <a:solidFill>
                  <a:srgbClr val="FF0000"/>
                </a:solidFill>
              </a:rPr>
              <a:t>Доля членов профсоюзов в общем числе работников в СССР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/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1907 – 11%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1917 – 15%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1977 – 98%</a:t>
            </a:r>
            <a:br>
              <a:rPr lang="ru-RU" sz="2800" b="0" dirty="0" smtClean="0">
                <a:solidFill>
                  <a:srgbClr val="FF0000"/>
                </a:solidFill>
              </a:rPr>
            </a:br>
            <a:r>
              <a:rPr lang="ru-RU" sz="2800" b="0" dirty="0" smtClean="0">
                <a:solidFill>
                  <a:srgbClr val="FF0000"/>
                </a:solidFill>
              </a:rPr>
              <a:t>1989 – 99,5%</a:t>
            </a:r>
            <a:endParaRPr lang="ru-RU" sz="2800" b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anchor="ctr">
            <a:normAutofit fontScale="900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Рост численности членов советских профсоюзов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944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4081535"/>
              </p:ext>
            </p:extLst>
          </p:nvPr>
        </p:nvGraphicFramePr>
        <p:xfrm>
          <a:off x="467544" y="908720"/>
          <a:ext cx="8229600" cy="577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НА СЛОВАХ:</a:t>
                      </a:r>
                      <a:endParaRPr lang="ru-RU" spc="-100" baseline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pc="-100" dirty="0" smtClean="0">
                          <a:solidFill>
                            <a:schemeClr val="bg1"/>
                          </a:solidFill>
                        </a:rPr>
                        <a:t>НА ДЕЛЕ:</a:t>
                      </a:r>
                      <a:endParaRPr lang="ru-RU" spc="-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Полностью выполнена программа-минимум </a:t>
                      </a: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большевиков (по раб. вопросу)</a:t>
                      </a:r>
                      <a:endParaRPr lang="ru-RU" spc="-1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bg1"/>
                          </a:solidFill>
                        </a:rPr>
                        <a:t>Ряд пунктов программы не выполнен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Первый в мире Кодекс законов о труде (КЗоТ)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bg1"/>
                          </a:solidFill>
                        </a:rPr>
                        <a:t>КЗоТ урезан в ходе гражданской войны, а затем при Сталине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Рабочий контроль над производством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bg1"/>
                          </a:solidFill>
                        </a:rPr>
                        <a:t>Рабочий контроль отменён через 5 мес.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Коллективные договора гарантированы властью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bg1"/>
                          </a:solidFill>
                        </a:rPr>
                        <a:t>Коллективные договора превращены в сводки намерений дирекции или отменены (1918-22, 1932-47 гг.)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Профсоюзы участвуют в управлении государством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bg1"/>
                          </a:solidFill>
                        </a:rPr>
                        <a:t>Профсоюзам отведена роль «приводных ремней» компартии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Профсоюзы – самые массовые общественные организации в СССР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bg1"/>
                          </a:solidFill>
                        </a:rPr>
                        <a:t>Членство в профсоюзах обязательное, там царит бюрократия, инициатива низов давится в зародыше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Рабочие пользуются всеми гражданскими свободами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bg1"/>
                          </a:solidFill>
                        </a:rPr>
                        <a:t>Рабочим нельзя бастовать, протестовать, создавать профсоюзы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baseline="0" dirty="0" smtClean="0">
                          <a:solidFill>
                            <a:srgbClr val="FF0000"/>
                          </a:solidFill>
                        </a:rPr>
                        <a:t>В СССР гарантировано право на труд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pc="-100" dirty="0" smtClean="0">
                          <a:solidFill>
                            <a:schemeClr val="bg1"/>
                          </a:solidFill>
                        </a:rPr>
                        <a:t>Труд – обязанность,</a:t>
                      </a:r>
                      <a:r>
                        <a:rPr lang="ru-RU" spc="-100" baseline="0" dirty="0" smtClean="0">
                          <a:solidFill>
                            <a:schemeClr val="bg1"/>
                          </a:solidFill>
                        </a:rPr>
                        <a:t> уклонение от которой – преступление</a:t>
                      </a:r>
                      <a:endParaRPr lang="ru-RU" spc="-100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9459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Рабочие при Советской власти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31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" b="10335"/>
          <a:stretch/>
        </p:blipFill>
        <p:spPr>
          <a:xfrm>
            <a:off x="4343400" y="332656"/>
            <a:ext cx="4330230" cy="5500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3960440" cy="165618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Рабочие протесты и палачи (1918 г.)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4" t="463" r="10832" b="9963"/>
          <a:stretch/>
        </p:blipFill>
        <p:spPr>
          <a:xfrm>
            <a:off x="467544" y="1888067"/>
            <a:ext cx="1584176" cy="22167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6" t="9710" r="2730"/>
          <a:stretch/>
        </p:blipFill>
        <p:spPr>
          <a:xfrm>
            <a:off x="2051720" y="3259668"/>
            <a:ext cx="2125877" cy="31859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127424" y="1991370"/>
            <a:ext cx="2019300" cy="1368152"/>
          </a:xfrm>
          <a:prstGeom prst="rect">
            <a:avLst/>
          </a:prstGeom>
        </p:spPr>
        <p:txBody>
          <a:bodyPr vert="horz" anchor="ctr"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err="1" smtClean="0">
                <a:solidFill>
                  <a:schemeClr val="bg1"/>
                </a:solidFill>
              </a:rPr>
              <a:t>Елькин</a:t>
            </a:r>
            <a:r>
              <a:rPr lang="ru-RU" sz="1800" dirty="0" smtClean="0">
                <a:solidFill>
                  <a:schemeClr val="bg1"/>
                </a:solidFill>
              </a:rPr>
              <a:t> С.Я. (1888-27.06.1918) – комиссар труда Челябинского Совдепа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95536" y="4213283"/>
            <a:ext cx="1512168" cy="2160240"/>
          </a:xfrm>
          <a:prstGeom prst="rect">
            <a:avLst/>
          </a:prstGeom>
        </p:spPr>
        <p:txBody>
          <a:bodyPr vert="horz" anchor="ctr">
            <a:normAutofit fontScale="90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bg1"/>
                </a:solidFill>
              </a:rPr>
              <a:t>Малышев И.М. (1889-23.06.1918) – </a:t>
            </a:r>
            <a:r>
              <a:rPr lang="ru-RU" sz="1800" dirty="0" err="1" smtClean="0">
                <a:solidFill>
                  <a:schemeClr val="bg1"/>
                </a:solidFill>
              </a:rPr>
              <a:t>председ</a:t>
            </a:r>
            <a:r>
              <a:rPr lang="ru-RU" sz="1800" dirty="0" smtClean="0">
                <a:solidFill>
                  <a:schemeClr val="bg1"/>
                </a:solidFill>
              </a:rPr>
              <a:t>. </a:t>
            </a:r>
            <a:r>
              <a:rPr lang="ru-RU" sz="1800" dirty="0" err="1" smtClean="0">
                <a:solidFill>
                  <a:schemeClr val="bg1"/>
                </a:solidFill>
              </a:rPr>
              <a:t>Уралобкома</a:t>
            </a:r>
            <a:r>
              <a:rPr lang="ru-RU" sz="1800" dirty="0" smtClean="0">
                <a:solidFill>
                  <a:schemeClr val="bg1"/>
                </a:solidFill>
              </a:rPr>
              <a:t> РКП(б), военком Златоустовского фронта красных</a:t>
            </a:r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555" b="-1"/>
          <a:stretch/>
        </p:blipFill>
        <p:spPr>
          <a:xfrm>
            <a:off x="7524328" y="4580467"/>
            <a:ext cx="1132544" cy="186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4283968" y="5805264"/>
            <a:ext cx="3168352" cy="712407"/>
          </a:xfrm>
          <a:prstGeom prst="rect">
            <a:avLst/>
          </a:prstGeom>
        </p:spPr>
        <p:txBody>
          <a:bodyPr vert="horz" anchor="ctr">
            <a:normAutofit fontScale="900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dirty="0" smtClean="0">
                <a:solidFill>
                  <a:schemeClr val="bg1"/>
                </a:solidFill>
              </a:rPr>
              <a:t>Федичкин Д.И. (1885-1966) – командующий </a:t>
            </a:r>
            <a:r>
              <a:rPr lang="ru-RU" sz="1800" dirty="0" err="1" smtClean="0">
                <a:solidFill>
                  <a:schemeClr val="bg1"/>
                </a:solidFill>
              </a:rPr>
              <a:t>Прикамской</a:t>
            </a:r>
            <a:r>
              <a:rPr lang="ru-RU" sz="1800" dirty="0" smtClean="0">
                <a:solidFill>
                  <a:schemeClr val="bg1"/>
                </a:solidFill>
              </a:rPr>
              <a:t> Народной армией</a:t>
            </a:r>
            <a:endParaRPr lang="ru-RU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56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/>
              <a:t>Саткинская</a:t>
            </a:r>
            <a:r>
              <a:rPr lang="ru-RU" dirty="0" smtClean="0"/>
              <a:t> горная бригада у Колчака – металлурги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Ижевская</a:t>
            </a:r>
            <a:r>
              <a:rPr lang="ru-RU" dirty="0" smtClean="0"/>
              <a:t> и </a:t>
            </a:r>
            <a:r>
              <a:rPr lang="ru-RU" b="1" dirty="0" err="1" smtClean="0"/>
              <a:t>Воткинская</a:t>
            </a:r>
            <a:r>
              <a:rPr lang="ru-RU" dirty="0" smtClean="0"/>
              <a:t> дивизии/бригады у Колчака – металлурги и металлисты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бывшая </a:t>
            </a:r>
            <a:r>
              <a:rPr lang="ru-RU" b="1" dirty="0" smtClean="0"/>
              <a:t>11-я Нижегородская </a:t>
            </a:r>
            <a:r>
              <a:rPr lang="ru-RU" dirty="0" smtClean="0"/>
              <a:t>дивизия у Краснова – металлисты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Пермская</a:t>
            </a:r>
            <a:r>
              <a:rPr lang="ru-RU" dirty="0" smtClean="0"/>
              <a:t> дивизия у Колчака – оружейники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Кизил-</a:t>
            </a:r>
            <a:r>
              <a:rPr lang="ru-RU" b="1" dirty="0" err="1" smtClean="0"/>
              <a:t>арватский</a:t>
            </a:r>
            <a:r>
              <a:rPr lang="ru-RU" dirty="0" smtClean="0"/>
              <a:t> рабочий полк у Деникина – железнодорожные рабочие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Тульская</a:t>
            </a:r>
            <a:r>
              <a:rPr lang="ru-RU" dirty="0" smtClean="0"/>
              <a:t> бригада у Юденича – оружейники и патронники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/>
              <a:t>Самурский</a:t>
            </a:r>
            <a:r>
              <a:rPr lang="ru-RU" dirty="0" smtClean="0"/>
              <a:t> полк у Деникина – шахтёры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рабочих в белых армиях в ходе Гражданской войны (1918-1922 гг.)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043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709160"/>
          </a:xfrm>
        </p:spPr>
        <p:txBody>
          <a:bodyPr numCol="1">
            <a:normAutofit fontScale="70000" lnSpcReduction="20000"/>
          </a:bodyPr>
          <a:lstStyle/>
          <a:p>
            <a:pPr marL="360000" indent="-457200">
              <a:buNone/>
            </a:pPr>
            <a:r>
              <a:rPr lang="ru-RU" b="1" dirty="0" smtClean="0"/>
              <a:t>1917 –  служащих государственных учреждений</a:t>
            </a:r>
          </a:p>
          <a:p>
            <a:pPr marL="360000" indent="-457200">
              <a:buNone/>
            </a:pPr>
            <a:r>
              <a:rPr lang="ru-RU" b="1" dirty="0" smtClean="0"/>
              <a:t>1918 – железнодорожников; телеграфистов; учителей</a:t>
            </a:r>
          </a:p>
          <a:p>
            <a:pPr marL="360000" indent="-457200">
              <a:buNone/>
            </a:pPr>
            <a:r>
              <a:rPr lang="ru-RU" b="1" dirty="0" smtClean="0"/>
              <a:t>1919 – печатников</a:t>
            </a:r>
          </a:p>
          <a:p>
            <a:pPr marL="360000" indent="-457200">
              <a:buNone/>
            </a:pPr>
            <a:r>
              <a:rPr lang="ru-RU" b="1" dirty="0" smtClean="0"/>
              <a:t>1920 – врачей; ж/д. телеграфистов; паровозных машинистов; шахтёров</a:t>
            </a:r>
          </a:p>
          <a:p>
            <a:pPr marL="360000" indent="-457200">
              <a:buNone/>
            </a:pPr>
            <a:r>
              <a:rPr lang="ru-RU" b="1" dirty="0" smtClean="0"/>
              <a:t>1922 – профессоров; врачей</a:t>
            </a:r>
          </a:p>
          <a:p>
            <a:pPr marL="360000" indent="-457200">
              <a:buNone/>
            </a:pPr>
            <a:r>
              <a:rPr lang="ru-RU" b="1" dirty="0" smtClean="0"/>
              <a:t>1923 – грузчиков в разных городах; трамвайщиков Киева</a:t>
            </a:r>
          </a:p>
          <a:p>
            <a:pPr marL="360000" indent="-457200">
              <a:buNone/>
            </a:pPr>
            <a:r>
              <a:rPr lang="ru-RU" b="1" dirty="0" smtClean="0"/>
              <a:t>1929 – инженеров</a:t>
            </a:r>
          </a:p>
          <a:p>
            <a:pPr marL="360000" indent="-457200">
              <a:buNone/>
            </a:pPr>
            <a:r>
              <a:rPr lang="ru-RU" b="1" dirty="0" smtClean="0"/>
              <a:t>1978 – Свободные профсоюзы в СССР</a:t>
            </a:r>
          </a:p>
          <a:p>
            <a:pPr marL="360000" indent="-457200">
              <a:buNone/>
            </a:pPr>
            <a:r>
              <a:rPr lang="ru-RU" b="1" dirty="0" smtClean="0"/>
              <a:t>1984 – Свободное </a:t>
            </a:r>
            <a:r>
              <a:rPr lang="ru-RU" b="1" dirty="0" err="1" smtClean="0"/>
              <a:t>межпрофессиональное</a:t>
            </a:r>
            <a:r>
              <a:rPr lang="ru-RU" b="1" dirty="0" smtClean="0"/>
              <a:t> объединение трудящихся (СМОТ)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970784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Уничтоженные </a:t>
            </a:r>
            <a:r>
              <a:rPr lang="ru-RU" sz="2800" dirty="0" smtClean="0"/>
              <a:t>Советской властью профсоюзы</a:t>
            </a:r>
            <a:endParaRPr lang="ru-RU" sz="28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0" y="260648"/>
            <a:ext cx="3970784" cy="1143000"/>
          </a:xfrm>
          <a:prstGeom prst="rect">
            <a:avLst/>
          </a:prstGeom>
        </p:spPr>
        <p:txBody>
          <a:bodyPr vert="horz" anchor="ctr">
            <a:normAutofit fontScale="67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Крупнейшие рабочие выступления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716016" y="1403648"/>
            <a:ext cx="4104456" cy="5121696"/>
          </a:xfrm>
          <a:prstGeom prst="rect">
            <a:avLst/>
          </a:prstGeom>
        </p:spPr>
        <p:txBody>
          <a:bodyPr vert="horz" numCol="1">
            <a:normAutofit fontScale="62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457200">
              <a:buFont typeface="Wingdings 2"/>
              <a:buNone/>
            </a:pPr>
            <a:r>
              <a:rPr lang="ru-RU" b="1" dirty="0" smtClean="0"/>
              <a:t>1918 – Ижевск, </a:t>
            </a:r>
            <a:r>
              <a:rPr lang="ru-RU" b="1" dirty="0" err="1" smtClean="0"/>
              <a:t>Закаспий</a:t>
            </a:r>
            <a:r>
              <a:rPr lang="ru-RU" b="1" dirty="0" smtClean="0"/>
              <a:t>, Урал, </a:t>
            </a:r>
            <a:r>
              <a:rPr lang="ru-RU" b="1" dirty="0" err="1" smtClean="0"/>
              <a:t>Чрезвыч</a:t>
            </a:r>
            <a:r>
              <a:rPr lang="ru-RU" b="1" dirty="0" smtClean="0"/>
              <a:t>. уполномоченные</a:t>
            </a:r>
          </a:p>
          <a:p>
            <a:pPr marL="180000" indent="-457200">
              <a:buNone/>
            </a:pPr>
            <a:r>
              <a:rPr lang="ru-RU" b="1" dirty="0" smtClean="0"/>
              <a:t>1919 – Астрахань, </a:t>
            </a:r>
            <a:r>
              <a:rPr lang="ru-RU" b="1" dirty="0"/>
              <a:t>Петроград, </a:t>
            </a:r>
            <a:r>
              <a:rPr lang="ru-RU" b="1" dirty="0" smtClean="0"/>
              <a:t>Харьков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1920 – Тула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1921 – Саратов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1923 – Сормово, Александровск-Грушевский (</a:t>
            </a:r>
            <a:r>
              <a:rPr lang="ru-RU" b="1" dirty="0" err="1" smtClean="0"/>
              <a:t>совр</a:t>
            </a:r>
            <a:r>
              <a:rPr lang="ru-RU" b="1" dirty="0" smtClean="0"/>
              <a:t>. Шахты)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1932 – Вичуга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1941 – Иваново</a:t>
            </a:r>
          </a:p>
          <a:p>
            <a:pPr marL="180000" indent="-457200">
              <a:buNone/>
            </a:pPr>
            <a:r>
              <a:rPr lang="ru-RU" b="1" dirty="0" smtClean="0"/>
              <a:t>1953 – </a:t>
            </a:r>
            <a:r>
              <a:rPr lang="ru-RU" b="1" dirty="0"/>
              <a:t>Воркута, </a:t>
            </a:r>
            <a:r>
              <a:rPr lang="ru-RU" b="1" dirty="0" smtClean="0"/>
              <a:t>Норильск</a:t>
            </a:r>
          </a:p>
          <a:p>
            <a:pPr marL="180000" indent="-457200">
              <a:buNone/>
            </a:pPr>
            <a:r>
              <a:rPr lang="ru-RU" b="1" dirty="0" smtClean="0"/>
              <a:t>1955 – Кемерово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1958 – Грозный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1959 – Темиртау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1961 – Муром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1962 – Новочеркасск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1963 – Сумгаит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1979 – Кохтла-Ярве</a:t>
            </a:r>
          </a:p>
          <a:p>
            <a:pPr marL="180000" indent="-457200">
              <a:buFont typeface="Wingdings 2"/>
              <a:buNone/>
            </a:pPr>
            <a:r>
              <a:rPr lang="ru-RU" b="1" dirty="0" smtClean="0"/>
              <a:t>1989 – шахтёры по всему СССР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5093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1739" y="1470059"/>
            <a:ext cx="5904656" cy="2016224"/>
          </a:xfrm>
        </p:spPr>
        <p:txBody>
          <a:bodyPr>
            <a:normAutofit/>
          </a:bodyPr>
          <a:lstStyle/>
          <a:p>
            <a:pPr marL="360000" indent="-457200">
              <a:buNone/>
            </a:pPr>
            <a:r>
              <a:rPr lang="ru-RU" dirty="0" smtClean="0"/>
              <a:t>1918 – 1925 – борьба за «единство и независимость профдвижения»</a:t>
            </a:r>
          </a:p>
          <a:p>
            <a:pPr marL="360000" indent="-457200">
              <a:buNone/>
            </a:pPr>
            <a:r>
              <a:rPr lang="ru-RU" dirty="0" smtClean="0"/>
              <a:t>1920 – 1923 – «рабочая оппозиция»</a:t>
            </a:r>
          </a:p>
          <a:p>
            <a:pPr marL="360000" indent="-457200">
              <a:buNone/>
            </a:pPr>
            <a:r>
              <a:rPr lang="ru-RU" dirty="0" smtClean="0"/>
              <a:t>1928 – 1930 – «правая оппозиция»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Сопротивление в профсоюзах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915816" y="1628800"/>
            <a:ext cx="2098576" cy="19728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987824" y="1556792"/>
            <a:ext cx="2098576" cy="19728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95536" y="4077072"/>
            <a:ext cx="3861731" cy="2290108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Font typeface="Wingdings 2"/>
              <a:buNone/>
            </a:pPr>
            <a:r>
              <a:rPr lang="ru-RU" b="1" dirty="0" smtClean="0"/>
              <a:t>Гриневич</a:t>
            </a:r>
            <a:r>
              <a:rPr lang="ru-RU" dirty="0" smtClean="0"/>
              <a:t> В.П. (1874-1942) – 1-й председатель ВЦСПС</a:t>
            </a:r>
          </a:p>
          <a:p>
            <a:pPr marL="137160" indent="0">
              <a:buFont typeface="Wingdings 2"/>
              <a:buNone/>
            </a:pPr>
            <a:endParaRPr lang="ru-RU" dirty="0" smtClean="0"/>
          </a:p>
          <a:p>
            <a:pPr marL="137160" indent="0">
              <a:buFont typeface="Wingdings 2"/>
              <a:buNone/>
            </a:pPr>
            <a:r>
              <a:rPr lang="ru-RU" b="1" dirty="0" smtClean="0"/>
              <a:t>Шляпников</a:t>
            </a:r>
            <a:r>
              <a:rPr lang="ru-RU" dirty="0" smtClean="0"/>
              <a:t> А.Г. (1883-1937) – 1-й председатель ВСРМ (рабочих металлистов)</a:t>
            </a:r>
          </a:p>
          <a:p>
            <a:pPr marL="137160" indent="0">
              <a:buFont typeface="Wingdings 2"/>
              <a:buNone/>
            </a:pPr>
            <a:endParaRPr lang="ru-RU" dirty="0" smtClean="0"/>
          </a:p>
          <a:p>
            <a:pPr marL="137160" indent="0">
              <a:buFont typeface="Wingdings 2"/>
              <a:buNone/>
            </a:pPr>
            <a:r>
              <a:rPr lang="ru-RU" b="1" dirty="0" smtClean="0"/>
              <a:t>Томский</a:t>
            </a:r>
            <a:r>
              <a:rPr lang="ru-RU" dirty="0" smtClean="0"/>
              <a:t> М.П. (1888-1936) – 3-й председатель ВЦСПС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4"/>
          <a:stretch/>
        </p:blipFill>
        <p:spPr>
          <a:xfrm>
            <a:off x="4257268" y="3601616"/>
            <a:ext cx="2186940" cy="276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601616"/>
            <a:ext cx="2122187" cy="276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28" y="1232425"/>
            <a:ext cx="1948007" cy="276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75751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269758" cy="3096384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охрана труда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оплата </a:t>
            </a:r>
            <a:r>
              <a:rPr lang="ru-RU" b="1" dirty="0" smtClean="0"/>
              <a:t>больничных листов </a:t>
            </a:r>
            <a:r>
              <a:rPr lang="ru-RU" i="1" dirty="0" smtClean="0"/>
              <a:t>(из государственных средств соцстраха, которыми управляли профсоюзы)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путёвки в санатории и дома отдыха </a:t>
            </a:r>
            <a:r>
              <a:rPr lang="ru-RU" i="1" dirty="0" smtClean="0"/>
              <a:t>(из средств государства и предприятия)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материальная помощь </a:t>
            </a:r>
            <a:r>
              <a:rPr lang="ru-RU" i="1" dirty="0" smtClean="0"/>
              <a:t>(из средств профсоюзов)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подарки к юбилеям </a:t>
            </a:r>
            <a:r>
              <a:rPr lang="ru-RU" i="1" dirty="0" smtClean="0"/>
              <a:t>(из средств профсоюзов)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дефицитные товары народного потребления, места в детских садах </a:t>
            </a:r>
            <a:r>
              <a:rPr lang="ru-RU" dirty="0" smtClean="0"/>
              <a:t>и т.п. </a:t>
            </a:r>
            <a:r>
              <a:rPr lang="ru-RU" i="1" dirty="0"/>
              <a:t>(из государственных </a:t>
            </a:r>
            <a:r>
              <a:rPr lang="ru-RU" i="1" dirty="0" smtClean="0"/>
              <a:t>средств)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smtClean="0"/>
              <a:t>возможность легальной критики отдельных начальников и коллективных петиций в высшие инстанции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3826768" cy="25922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реально получали от профсоюзов работники?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241" y="332656"/>
            <a:ext cx="419871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8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>
              <a:buNone/>
            </a:pPr>
            <a:r>
              <a:rPr lang="ru-RU" b="1" i="1" u="sng" dirty="0" smtClean="0"/>
              <a:t>1-я группа</a:t>
            </a:r>
          </a:p>
          <a:p>
            <a:pPr marL="137160" indent="0">
              <a:buNone/>
            </a:pPr>
            <a:r>
              <a:rPr lang="ru-RU" dirty="0" smtClean="0"/>
              <a:t>Как бы вы описали достоинства советского периода в истории профсоюзов? Что этот период дал профсоюзам и работникам?</a:t>
            </a:r>
          </a:p>
          <a:p>
            <a:pPr marL="137160" indent="0" algn="ctr">
              <a:buNone/>
            </a:pPr>
            <a:r>
              <a:rPr lang="ru-RU" b="1" i="1" u="sng" dirty="0" smtClean="0"/>
              <a:t>2-я </a:t>
            </a:r>
            <a:r>
              <a:rPr lang="ru-RU" b="1" i="1" u="sng" dirty="0"/>
              <a:t>группа</a:t>
            </a:r>
          </a:p>
          <a:p>
            <a:pPr marL="137160" indent="0">
              <a:buNone/>
            </a:pPr>
            <a:r>
              <a:rPr lang="ru-RU" dirty="0" smtClean="0"/>
              <a:t>Было ли что-то отрицательное в советском периоде для профсоюзов и работников? Что именно и почему?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в группах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87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50" y="332656"/>
            <a:ext cx="8423628" cy="632538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Возрождение профсоюзов (с 1988 г.)</a:t>
            </a:r>
            <a:endParaRPr lang="ru-RU" u="sng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2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988840"/>
            <a:ext cx="8507288" cy="3744416"/>
          </a:xfrm>
        </p:spPr>
        <p:txBody>
          <a:bodyPr numCol="2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Дружина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Братия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Ватага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err="1" smtClean="0"/>
              <a:t>ГоспОда</a:t>
            </a:r>
            <a:endParaRPr lang="ru-RU" sz="3200" b="1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Артель (</a:t>
            </a:r>
            <a:r>
              <a:rPr lang="ru-RU" sz="3200" b="1" i="1" dirty="0" err="1" smtClean="0"/>
              <a:t>ортил</a:t>
            </a:r>
            <a:r>
              <a:rPr lang="ru-RU" sz="3200" b="1" i="1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Сотня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Сто (мн. ч. «</a:t>
            </a:r>
            <a:r>
              <a:rPr lang="ru-RU" sz="3200" b="1" i="1" dirty="0" err="1" smtClean="0"/>
              <a:t>сты</a:t>
            </a:r>
            <a:r>
              <a:rPr lang="ru-RU" sz="3200" b="1" i="1" dirty="0" smtClean="0"/>
              <a:t>»)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Станица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Гурт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Ряд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smtClean="0"/>
              <a:t>Цех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b="1" i="1" dirty="0" err="1" smtClean="0"/>
              <a:t>Хевра</a:t>
            </a:r>
            <a:r>
              <a:rPr lang="ru-RU" sz="3200" b="1" i="1" dirty="0" smtClean="0"/>
              <a:t> (</a:t>
            </a:r>
            <a:r>
              <a:rPr lang="ru-RU" sz="3200" b="1" i="1" dirty="0" err="1" smtClean="0"/>
              <a:t>хабура</a:t>
            </a:r>
            <a:r>
              <a:rPr lang="ru-RU" sz="3200" b="1" i="1" dirty="0" smtClean="0"/>
              <a:t>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Древние братства на Руси – пёстрый калейдоскоп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348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6491064" cy="3312368"/>
          </a:xfrm>
        </p:spPr>
        <p:txBody>
          <a:bodyPr>
            <a:normAutofit fontScale="40000" lnSpcReduction="20000"/>
          </a:bodyPr>
          <a:lstStyle/>
          <a:p>
            <a:pPr marL="360000" indent="-457200">
              <a:buNone/>
            </a:pPr>
            <a:r>
              <a:rPr lang="ru-RU" b="1" dirty="0" smtClean="0"/>
              <a:t>1988</a:t>
            </a:r>
            <a:r>
              <a:rPr lang="ru-RU" dirty="0" smtClean="0"/>
              <a:t> – новые структуры внутри ВЦСПС (Ассоциация лётного состава)</a:t>
            </a:r>
          </a:p>
          <a:p>
            <a:pPr marL="360000" indent="-457200">
              <a:buNone/>
            </a:pPr>
            <a:r>
              <a:rPr lang="ru-RU" b="1" dirty="0" smtClean="0"/>
              <a:t>Апрель-июнь 1989 </a:t>
            </a:r>
            <a:r>
              <a:rPr lang="ru-RU" dirty="0" smtClean="0"/>
              <a:t>– первые свободные профсоюзы (</a:t>
            </a:r>
            <a:r>
              <a:rPr lang="ru-RU" dirty="0" err="1" smtClean="0"/>
              <a:t>Соцпроф</a:t>
            </a:r>
            <a:r>
              <a:rPr lang="ru-RU" dirty="0" smtClean="0"/>
              <a:t> в Москве, «Независимость» в Ленинграде);</a:t>
            </a:r>
          </a:p>
          <a:p>
            <a:pPr marL="360000" indent="-457200">
              <a:buNone/>
            </a:pPr>
            <a:r>
              <a:rPr lang="ru-RU" b="1" dirty="0" smtClean="0"/>
              <a:t>Июль 1989 </a:t>
            </a:r>
            <a:r>
              <a:rPr lang="ru-RU" dirty="0" smtClean="0"/>
              <a:t>- шахтёрская забастовка (массовые стачечные комитеты)</a:t>
            </a:r>
          </a:p>
          <a:p>
            <a:pPr marL="360000" indent="-457200">
              <a:buNone/>
            </a:pPr>
            <a:r>
              <a:rPr lang="ru-RU" b="1" dirty="0" smtClean="0"/>
              <a:t>Март 1990 </a:t>
            </a:r>
            <a:r>
              <a:rPr lang="ru-RU" dirty="0" smtClean="0"/>
              <a:t>– создание ФНПР (выход из ВЦСПС, отказ от коммунистических идей)</a:t>
            </a:r>
          </a:p>
          <a:p>
            <a:pPr marL="360000" indent="-457200">
              <a:buNone/>
            </a:pPr>
            <a:r>
              <a:rPr lang="ru-RU" b="1" dirty="0" smtClean="0"/>
              <a:t>Июнь 1990 </a:t>
            </a:r>
            <a:r>
              <a:rPr lang="ru-RU" dirty="0" smtClean="0"/>
              <a:t>– создание НПГ СССР (первый массовый свободный профсоюз)</a:t>
            </a:r>
          </a:p>
          <a:p>
            <a:pPr marL="360000" indent="-457200">
              <a:buNone/>
            </a:pPr>
            <a:r>
              <a:rPr lang="ru-RU" b="1" dirty="0" smtClean="0"/>
              <a:t>Январь 1991 </a:t>
            </a:r>
            <a:r>
              <a:rPr lang="ru-RU" dirty="0" smtClean="0"/>
              <a:t>– создание ГМПР</a:t>
            </a:r>
          </a:p>
          <a:p>
            <a:pPr marL="360000" indent="-457200">
              <a:buNone/>
            </a:pPr>
            <a:r>
              <a:rPr lang="ru-RU" b="1" dirty="0" smtClean="0"/>
              <a:t>Осень 1992 – весна 1996 </a:t>
            </a:r>
            <a:r>
              <a:rPr lang="ru-RU" dirty="0" smtClean="0"/>
              <a:t>– </a:t>
            </a:r>
            <a:r>
              <a:rPr lang="ru-RU" dirty="0" err="1" smtClean="0"/>
              <a:t>Горнометаллургический</a:t>
            </a:r>
            <a:r>
              <a:rPr lang="ru-RU" dirty="0" smtClean="0"/>
              <a:t> профсоюз вне ФНПР; выход ГМПР из кризиса</a:t>
            </a:r>
          </a:p>
          <a:p>
            <a:pPr marL="360000" indent="-457200">
              <a:buNone/>
            </a:pPr>
            <a:r>
              <a:rPr lang="ru-RU" b="1" dirty="0" smtClean="0"/>
              <a:t>1995 </a:t>
            </a:r>
            <a:r>
              <a:rPr lang="ru-RU" dirty="0" smtClean="0"/>
              <a:t>– создание двух объединений свободных профсоюзов – КТР и ВКТ</a:t>
            </a:r>
          </a:p>
          <a:p>
            <a:pPr marL="360000" indent="-457200">
              <a:buNone/>
            </a:pPr>
            <a:r>
              <a:rPr lang="ru-RU" b="1" dirty="0" smtClean="0"/>
              <a:t>1997 </a:t>
            </a:r>
            <a:r>
              <a:rPr lang="ru-RU" dirty="0" smtClean="0"/>
              <a:t>– принятие новой доктрины ФНПР («Экономическая демократия» А. Исаева)</a:t>
            </a:r>
          </a:p>
          <a:p>
            <a:pPr marL="360000" indent="-457200">
              <a:buNone/>
            </a:pPr>
            <a:r>
              <a:rPr lang="ru-RU" b="1" dirty="0" smtClean="0"/>
              <a:t>2004-2008 </a:t>
            </a:r>
            <a:r>
              <a:rPr lang="ru-RU" dirty="0" smtClean="0"/>
              <a:t>– в ГМПР применяется Методика расчёта отраслевого стандарта оплаты труда и удвоения </a:t>
            </a:r>
            <a:r>
              <a:rPr lang="ru-RU" dirty="0" smtClean="0"/>
              <a:t>заработной </a:t>
            </a:r>
            <a:r>
              <a:rPr lang="ru-RU" dirty="0" smtClean="0"/>
              <a:t>платы</a:t>
            </a:r>
            <a:endParaRPr lang="en-US" dirty="0" smtClean="0"/>
          </a:p>
          <a:p>
            <a:pPr marL="360000" indent="-457200">
              <a:buNone/>
            </a:pPr>
            <a:r>
              <a:rPr lang="ru-RU" b="1" dirty="0" smtClean="0"/>
              <a:t>2007</a:t>
            </a:r>
            <a:r>
              <a:rPr lang="ru-RU" dirty="0" smtClean="0"/>
              <a:t> – 25-дневная забастовка на заводе «Форд» (профсоюз МПРА)</a:t>
            </a:r>
          </a:p>
          <a:p>
            <a:pPr marL="360000" indent="-457200">
              <a:buNone/>
            </a:pPr>
            <a:r>
              <a:rPr lang="ru-RU" b="1" dirty="0" smtClean="0"/>
              <a:t>2008-2010 </a:t>
            </a:r>
            <a:r>
              <a:rPr lang="ru-RU" dirty="0" smtClean="0"/>
              <a:t>– создание объединённой КТР</a:t>
            </a:r>
          </a:p>
          <a:p>
            <a:pPr marL="360000" indent="-457200">
              <a:buNone/>
            </a:pPr>
            <a:r>
              <a:rPr lang="ru-RU" b="1" dirty="0" smtClean="0"/>
              <a:t>С 2010 </a:t>
            </a:r>
            <a:r>
              <a:rPr lang="ru-RU" dirty="0" smtClean="0"/>
              <a:t>– сотрудничество ФНПР и КТР (в ходе кампании против заёмного труда)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Хроника последних лет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5" r="11527" b="8413"/>
          <a:stretch/>
        </p:blipFill>
        <p:spPr>
          <a:xfrm>
            <a:off x="6588224" y="4089498"/>
            <a:ext cx="1920929" cy="23763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" r="17272"/>
          <a:stretch/>
        </p:blipFill>
        <p:spPr>
          <a:xfrm>
            <a:off x="2619692" y="4089817"/>
            <a:ext cx="1930324" cy="2376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3" t="16824" r="9044" b="15601"/>
          <a:stretch/>
        </p:blipFill>
        <p:spPr>
          <a:xfrm>
            <a:off x="4567445" y="4089498"/>
            <a:ext cx="2020779" cy="23763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2" t="3994" r="18572"/>
          <a:stretch/>
        </p:blipFill>
        <p:spPr>
          <a:xfrm>
            <a:off x="737860" y="4089498"/>
            <a:ext cx="1881832" cy="23763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5" t="5686" r="22352" b="23252"/>
          <a:stretch/>
        </p:blipFill>
        <p:spPr>
          <a:xfrm>
            <a:off x="6648750" y="1713498"/>
            <a:ext cx="1860403" cy="2376000"/>
          </a:xfrm>
          <a:prstGeom prst="rect">
            <a:avLst/>
          </a:prstGeom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737860" y="6021288"/>
            <a:ext cx="7771291" cy="444529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457200">
              <a:buFont typeface="Wingdings 2"/>
              <a:buNone/>
            </a:pPr>
            <a:r>
              <a:rPr lang="ru-RU" dirty="0" smtClean="0"/>
              <a:t>Шмаков М.В. Исаев А.К.    Мисник Б.Г. Безымянных А.А.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372200" y="3645288"/>
            <a:ext cx="2136951" cy="444529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457200">
              <a:buFont typeface="Wingdings 2"/>
              <a:buNone/>
            </a:pPr>
            <a:r>
              <a:rPr lang="ru-RU" dirty="0" smtClean="0"/>
              <a:t>Кравченко Б.Е.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93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04" y="2420889"/>
            <a:ext cx="6744948" cy="416960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2620888"/>
          </a:xfrm>
        </p:spPr>
        <p:txBody>
          <a:bodyPr>
            <a:normAutofit lnSpcReduction="10000"/>
          </a:bodyPr>
          <a:lstStyle/>
          <a:p>
            <a:pPr marL="651510" indent="-514350">
              <a:buAutoNum type="arabicPeriod"/>
            </a:pPr>
            <a:r>
              <a:rPr lang="ru-RU" b="1" dirty="0" smtClean="0"/>
              <a:t>Нужны ли профсоюзы сегодня?</a:t>
            </a:r>
          </a:p>
          <a:p>
            <a:pPr marL="651510" indent="-514350">
              <a:buAutoNum type="arabicPeriod"/>
            </a:pPr>
            <a:r>
              <a:rPr lang="ru-RU" b="1" dirty="0" smtClean="0"/>
              <a:t>Что </a:t>
            </a:r>
            <a:r>
              <a:rPr lang="ru-RU" b="1" dirty="0"/>
              <a:t>взять из нашей истории для эффективной работы </a:t>
            </a:r>
            <a:r>
              <a:rPr lang="ru-RU" b="1" dirty="0" smtClean="0"/>
              <a:t>современного профсоюза? От чего следовало бы отказаться?</a:t>
            </a:r>
          </a:p>
          <a:p>
            <a:pPr marL="651510" indent="-514350">
              <a:buAutoNum type="arabicPeriod"/>
            </a:pPr>
            <a:r>
              <a:rPr lang="ru-RU" b="1" dirty="0" smtClean="0"/>
              <a:t>Каково </a:t>
            </a:r>
            <a:r>
              <a:rPr lang="ru-RU" b="1" dirty="0"/>
              <a:t>будущее </a:t>
            </a:r>
            <a:r>
              <a:rPr lang="ru-RU" b="1" dirty="0" smtClean="0"/>
              <a:t>профсоюзов?</a:t>
            </a:r>
          </a:p>
          <a:p>
            <a:pPr marL="137160" indent="0" algn="ctr">
              <a:buNone/>
            </a:pPr>
            <a:endParaRPr lang="ru-RU" b="1" i="1" dirty="0" smtClean="0"/>
          </a:p>
          <a:p>
            <a:pPr marL="137160" indent="0" algn="ctr">
              <a:buNone/>
            </a:pPr>
            <a:endParaRPr lang="ru-RU" b="1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к заключительной дискуссии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64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84"/>
          </a:xfrm>
        </p:spPr>
        <p:txBody>
          <a:bodyPr numCol="2"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Бумажники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Бурлаки («ярыжки»)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Весовщики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Грузчики («</a:t>
            </a:r>
            <a:r>
              <a:rPr lang="ru-RU" dirty="0" err="1" smtClean="0"/>
              <a:t>носаки</a:t>
            </a:r>
            <a:r>
              <a:rPr lang="ru-RU" dirty="0" smtClean="0"/>
              <a:t>», «дрягили»)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Денежники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Дорожные рабочие («мостовщики»)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Извозчики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Иконописцы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Каменщики («</a:t>
            </a:r>
            <a:r>
              <a:rPr lang="ru-RU" dirty="0" err="1" smtClean="0"/>
              <a:t>здатели</a:t>
            </a:r>
            <a:r>
              <a:rPr lang="ru-RU" dirty="0" smtClean="0"/>
              <a:t>») и камнетёсы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Кирпичники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Кожевники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Кузнецы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Лесорубы, плотники, столяры («</a:t>
            </a:r>
            <a:r>
              <a:rPr lang="ru-RU" dirty="0" err="1"/>
              <a:t>древодели</a:t>
            </a:r>
            <a:r>
              <a:rPr lang="ru-RU" dirty="0" smtClean="0"/>
              <a:t>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Литейщики</a:t>
            </a:r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Лоцманы («</a:t>
            </a:r>
            <a:r>
              <a:rPr lang="ru-RU" dirty="0" err="1" smtClean="0"/>
              <a:t>носники</a:t>
            </a:r>
            <a:r>
              <a:rPr lang="ru-RU" dirty="0" smtClean="0"/>
              <a:t>», «</a:t>
            </a:r>
            <a:r>
              <a:rPr lang="ru-RU" dirty="0" err="1" smtClean="0"/>
              <a:t>носовщики</a:t>
            </a:r>
            <a:r>
              <a:rPr lang="ru-RU" dirty="0" smtClean="0"/>
              <a:t>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Матросы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Мясники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Оружейники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Охотники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Почтовики и гос. Извозчики («ямщики»)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Пушкари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Серебряники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Строители городских стен («огородники»)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/>
              <a:t>Рыболовы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Наёмные братства в ремёслах и промыслах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9812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6151606"/>
              </p:ext>
            </p:extLst>
          </p:nvPr>
        </p:nvGraphicFramePr>
        <p:xfrm>
          <a:off x="2339752" y="620688"/>
          <a:ext cx="691276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 algn="l"/>
            <a:r>
              <a:rPr lang="ru-RU" i="1" dirty="0" smtClean="0"/>
              <a:t>3-этажное</a:t>
            </a:r>
            <a:br>
              <a:rPr lang="ru-RU" i="1" dirty="0" smtClean="0"/>
            </a:br>
            <a:r>
              <a:rPr lang="ru-RU" i="1" dirty="0" smtClean="0"/>
              <a:t>устройство</a:t>
            </a:r>
            <a:br>
              <a:rPr lang="ru-RU" i="1" dirty="0" smtClean="0"/>
            </a:br>
            <a:r>
              <a:rPr lang="ru-RU" i="1" dirty="0" smtClean="0"/>
              <a:t>дружины</a:t>
            </a:r>
            <a:endParaRPr lang="ru-RU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79" y="2348879"/>
            <a:ext cx="2414845" cy="311592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98147" y="5589240"/>
            <a:ext cx="2592288" cy="1138138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i="1" dirty="0" smtClean="0">
                <a:latin typeface="Arial Black" panose="020B0A04020102020204" pitchFamily="34" charset="0"/>
              </a:rPr>
              <a:t>Малышев – член братии лоцманов (1730-е гг.)</a:t>
            </a:r>
            <a:endParaRPr lang="ru-RU" sz="1800" i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3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4834880" cy="47091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Старейшина получает заказ и аванс от заказчика</a:t>
            </a:r>
          </a:p>
          <a:p>
            <a:r>
              <a:rPr lang="ru-RU" dirty="0" smtClean="0"/>
              <a:t>Собирает дружину, обсуждает план работ</a:t>
            </a:r>
          </a:p>
          <a:p>
            <a:r>
              <a:rPr lang="ru-RU" dirty="0" smtClean="0"/>
              <a:t>Дружина </a:t>
            </a:r>
            <a:r>
              <a:rPr lang="ru-RU" dirty="0"/>
              <a:t>пополняет свой </a:t>
            </a:r>
            <a:r>
              <a:rPr lang="ru-RU" dirty="0" smtClean="0"/>
              <a:t>состав, </a:t>
            </a:r>
            <a:r>
              <a:rPr lang="ru-RU" dirty="0"/>
              <a:t>исполняет </a:t>
            </a:r>
            <a:r>
              <a:rPr lang="ru-RU" dirty="0" smtClean="0"/>
              <a:t>заказ</a:t>
            </a:r>
          </a:p>
          <a:p>
            <a:r>
              <a:rPr lang="ru-RU" dirty="0" smtClean="0"/>
              <a:t>Старейшина сообщает о ходе работ заказчику</a:t>
            </a:r>
          </a:p>
          <a:p>
            <a:r>
              <a:rPr lang="ru-RU" dirty="0" smtClean="0"/>
              <a:t>По окончании работ полный расчёт с дружиной</a:t>
            </a:r>
          </a:p>
          <a:p>
            <a:r>
              <a:rPr lang="ru-RU" dirty="0" smtClean="0"/>
              <a:t>Дружина собирается «во единый круг» и делит «мзду»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они работали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628799"/>
            <a:ext cx="3319951" cy="47085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3449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1600200"/>
            <a:ext cx="5987008" cy="4709160"/>
          </a:xfrm>
        </p:spPr>
        <p:txBody>
          <a:bodyPr>
            <a:normAutofit/>
          </a:bodyPr>
          <a:lstStyle/>
          <a:p>
            <a:r>
              <a:rPr lang="ru-RU" dirty="0" smtClean="0"/>
              <a:t>Братская касса («ларец», «дуван»)</a:t>
            </a:r>
          </a:p>
          <a:p>
            <a:r>
              <a:rPr lang="ru-RU" dirty="0" smtClean="0"/>
              <a:t>Устав и взаимная клятва («великая заповедь», «</a:t>
            </a:r>
            <a:r>
              <a:rPr lang="ru-RU" dirty="0" err="1" smtClean="0"/>
              <a:t>заручная</a:t>
            </a:r>
            <a:r>
              <a:rPr lang="ru-RU" dirty="0" smtClean="0"/>
              <a:t> запись»)</a:t>
            </a:r>
          </a:p>
          <a:p>
            <a:r>
              <a:rPr lang="ru-RU" dirty="0" smtClean="0"/>
              <a:t>Жалованная грамота от властей</a:t>
            </a:r>
          </a:p>
          <a:p>
            <a:r>
              <a:rPr lang="ru-RU" dirty="0" smtClean="0"/>
              <a:t>Тарифное соглашение («запорная ряда»)</a:t>
            </a:r>
          </a:p>
          <a:p>
            <a:r>
              <a:rPr lang="ru-RU" dirty="0" smtClean="0"/>
              <a:t>Братский </a:t>
            </a:r>
            <a:r>
              <a:rPr lang="ru-RU" dirty="0"/>
              <a:t>пир («братчина»)</a:t>
            </a:r>
          </a:p>
          <a:p>
            <a:r>
              <a:rPr lang="ru-RU" dirty="0"/>
              <a:t>Храм во имя святого – покровителя ремесла либо старейшины братства</a:t>
            </a:r>
          </a:p>
          <a:p>
            <a:r>
              <a:rPr lang="ru-RU" dirty="0" smtClean="0"/>
              <a:t>Братский дом («</a:t>
            </a:r>
            <a:r>
              <a:rPr lang="ru-RU" dirty="0" err="1" smtClean="0"/>
              <a:t>обчина</a:t>
            </a:r>
            <a:r>
              <a:rPr lang="ru-RU" dirty="0" smtClean="0"/>
              <a:t>», «изба»)</a:t>
            </a:r>
          </a:p>
          <a:p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они имели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2391319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099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4762872" cy="4709160"/>
          </a:xfrm>
        </p:spPr>
        <p:txBody>
          <a:bodyPr>
            <a:normAutofit/>
          </a:bodyPr>
          <a:lstStyle/>
          <a:p>
            <a:r>
              <a:rPr lang="ru-RU" dirty="0" smtClean="0"/>
              <a:t>Борьба за своих депутатов (ремесленники Орла)</a:t>
            </a:r>
          </a:p>
          <a:p>
            <a:r>
              <a:rPr lang="ru-RU" dirty="0" smtClean="0"/>
              <a:t>Жалоба властям (рыболовы Ростова, лоцманы Сухоны)</a:t>
            </a:r>
          </a:p>
          <a:p>
            <a:r>
              <a:rPr lang="ru-RU" dirty="0"/>
              <a:t>Суд </a:t>
            </a:r>
            <a:r>
              <a:rPr lang="ru-RU" dirty="0" smtClean="0"/>
              <a:t>(</a:t>
            </a:r>
            <a:r>
              <a:rPr lang="ru-RU" dirty="0"/>
              <a:t>плотники Галича, </a:t>
            </a:r>
            <a:r>
              <a:rPr lang="ru-RU" dirty="0" smtClean="0"/>
              <a:t>строители </a:t>
            </a:r>
            <a:r>
              <a:rPr lang="ru-RU" dirty="0"/>
              <a:t>(?) Новгорода)</a:t>
            </a:r>
          </a:p>
          <a:p>
            <a:r>
              <a:rPr lang="ru-RU" dirty="0" smtClean="0"/>
              <a:t>Стачка </a:t>
            </a:r>
            <a:r>
              <a:rPr lang="ru-RU" dirty="0"/>
              <a:t>и снятие с работ (лоцманы Сухоны)</a:t>
            </a:r>
          </a:p>
          <a:p>
            <a:r>
              <a:rPr lang="ru-RU" dirty="0" smtClean="0"/>
              <a:t>Кулаки и палки (кузнецы Тихвина)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Арсенал братства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44824"/>
            <a:ext cx="3891618" cy="37459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932040" y="5733256"/>
            <a:ext cx="3891618" cy="718522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indent="0">
              <a:buNone/>
            </a:pPr>
            <a:r>
              <a:rPr lang="ru-RU" b="1" i="1" dirty="0" smtClean="0"/>
              <a:t>Церковь святых </a:t>
            </a:r>
            <a:r>
              <a:rPr lang="ru-RU" b="1" i="1" dirty="0" err="1" smtClean="0"/>
              <a:t>Козьмы</a:t>
            </a:r>
            <a:r>
              <a:rPr lang="ru-RU" b="1" i="1" dirty="0" smtClean="0"/>
              <a:t> и Демьяна с </a:t>
            </a:r>
            <a:r>
              <a:rPr lang="ru-RU" b="1" i="1" dirty="0" err="1" smtClean="0"/>
              <a:t>Примостья</a:t>
            </a:r>
            <a:r>
              <a:rPr lang="ru-RU" b="1" i="1" dirty="0" smtClean="0"/>
              <a:t>, покровителей кузнецов. Построена в 15 веке (Псков)</a:t>
            </a:r>
          </a:p>
        </p:txBody>
      </p:sp>
    </p:spTree>
    <p:extLst>
      <p:ext uri="{BB962C8B-B14F-4D97-AF65-F5344CB8AC3E}">
        <p14:creationId xmlns:p14="http://schemas.microsoft.com/office/powerpoint/2010/main" val="419171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Древнейшее</a:t>
            </a:r>
            <a:r>
              <a:rPr lang="ru-RU" dirty="0" smtClean="0"/>
              <a:t> – </a:t>
            </a:r>
            <a:r>
              <a:rPr lang="ru-RU" i="1" dirty="0" smtClean="0"/>
              <a:t>плотники Киева (1034/5 и 1072 гг.)</a:t>
            </a:r>
          </a:p>
          <a:p>
            <a:r>
              <a:rPr lang="ru-RU" b="1" dirty="0" smtClean="0"/>
              <a:t>Фавориты князей </a:t>
            </a:r>
            <a:r>
              <a:rPr lang="ru-RU" dirty="0"/>
              <a:t>– </a:t>
            </a:r>
            <a:r>
              <a:rPr lang="ru-RU" i="1" dirty="0" err="1"/>
              <a:t>морепромышленники</a:t>
            </a:r>
            <a:r>
              <a:rPr lang="ru-RU" i="1" dirty="0"/>
              <a:t> (1328 г.) и грузчики Великого Новгорода (1523 г.)</a:t>
            </a:r>
          </a:p>
          <a:p>
            <a:r>
              <a:rPr lang="ru-RU" b="1" dirty="0" smtClean="0"/>
              <a:t>1-й коллективный договор </a:t>
            </a:r>
            <a:r>
              <a:rPr lang="ru-RU" dirty="0" smtClean="0"/>
              <a:t>– </a:t>
            </a:r>
            <a:r>
              <a:rPr lang="ru-RU" i="1" dirty="0" smtClean="0"/>
              <a:t>Мельницкая дружина при дворе Новгородского архиепископа (1547 г.)</a:t>
            </a:r>
          </a:p>
          <a:p>
            <a:r>
              <a:rPr lang="ru-RU" b="1" dirty="0" smtClean="0"/>
              <a:t>Скандальное</a:t>
            </a:r>
            <a:r>
              <a:rPr lang="ru-RU" dirty="0" smtClean="0"/>
              <a:t> – </a:t>
            </a:r>
            <a:r>
              <a:rPr lang="ru-RU" i="1" dirty="0" smtClean="0"/>
              <a:t>денежники Великого Новгорода (1-я </a:t>
            </a:r>
            <a:r>
              <a:rPr lang="ru-RU" i="1" dirty="0" smtClean="0"/>
              <a:t>половина </a:t>
            </a:r>
            <a:r>
              <a:rPr lang="ru-RU" i="1" dirty="0" smtClean="0"/>
              <a:t>17 века)</a:t>
            </a:r>
          </a:p>
          <a:p>
            <a:r>
              <a:rPr lang="ru-RU" b="1" dirty="0" smtClean="0"/>
              <a:t>1-я стачка </a:t>
            </a:r>
            <a:r>
              <a:rPr lang="ru-RU" dirty="0" smtClean="0"/>
              <a:t>– </a:t>
            </a:r>
            <a:r>
              <a:rPr lang="ru-RU" i="1" dirty="0" smtClean="0"/>
              <a:t>лоцманы и матросы на судах Соловецкого монастыря (1629 г.)</a:t>
            </a:r>
          </a:p>
          <a:p>
            <a:r>
              <a:rPr lang="ru-RU" b="1" dirty="0" smtClean="0"/>
              <a:t>Эффективное</a:t>
            </a:r>
            <a:r>
              <a:rPr lang="ru-RU" dirty="0" smtClean="0"/>
              <a:t> – </a:t>
            </a:r>
            <a:r>
              <a:rPr lang="ru-RU" i="1" dirty="0" smtClean="0"/>
              <a:t>лоцманы Сухоны (1653-1690-е гг.)</a:t>
            </a:r>
          </a:p>
          <a:p>
            <a:r>
              <a:rPr lang="ru-RU" b="1" dirty="0" smtClean="0"/>
              <a:t>Самоуправляемое</a:t>
            </a:r>
            <a:r>
              <a:rPr lang="ru-RU" dirty="0" smtClean="0"/>
              <a:t> – </a:t>
            </a:r>
            <a:r>
              <a:rPr lang="ru-RU" i="1" dirty="0" smtClean="0"/>
              <a:t>рабочие </a:t>
            </a:r>
            <a:r>
              <a:rPr lang="ru-RU" i="1" dirty="0" err="1" smtClean="0"/>
              <a:t>Красносельской</a:t>
            </a:r>
            <a:r>
              <a:rPr lang="ru-RU" i="1" dirty="0" smtClean="0"/>
              <a:t> бумажной мануфактуры (1802 г.)</a:t>
            </a:r>
            <a:endParaRPr lang="ru-RU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Самые заметные братства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408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1759</TotalTime>
  <Words>1989</Words>
  <Application>Microsoft Office PowerPoint</Application>
  <PresentationFormat>Экран (4:3)</PresentationFormat>
  <Paragraphs>277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Бумажная</vt:lpstr>
      <vt:lpstr>История профдвижения в России (11-21 века)</vt:lpstr>
      <vt:lpstr>Наёмные и ремесленные братства на Руси и в России (до 19 в.)</vt:lpstr>
      <vt:lpstr>Древние братства на Руси – пёстрый калейдоскоп</vt:lpstr>
      <vt:lpstr>Наёмные братства в ремёслах и промыслах</vt:lpstr>
      <vt:lpstr>3-этажное устройство дружины</vt:lpstr>
      <vt:lpstr>Как они работали</vt:lpstr>
      <vt:lpstr>Что они имели</vt:lpstr>
      <vt:lpstr>Арсенал братства</vt:lpstr>
      <vt:lpstr>Самые заметные братства</vt:lpstr>
      <vt:lpstr>Первые законы о работниках и братствах</vt:lpstr>
      <vt:lpstr>Работа в группах</vt:lpstr>
      <vt:lpstr>Профессиональные общества и профсоюзы в России (1810-е – 1917 гг.)</vt:lpstr>
      <vt:lpstr>Профдвижение в 19 веке</vt:lpstr>
      <vt:lpstr>Горнозаводские товарищества (1862-1917 годы)</vt:lpstr>
      <vt:lpstr>Профдвижение до 1905 г.</vt:lpstr>
      <vt:lpstr>Профсоюзы в 1905-1917 гг.</vt:lpstr>
      <vt:lpstr>Рабочее законодательство в царской России</vt:lpstr>
      <vt:lpstr>Работа в группах</vt:lpstr>
      <vt:lpstr>Советская власть и профсоюзы (1917-1988 гг.)</vt:lpstr>
      <vt:lpstr>Функции ВЦСПС в системе государственного управления СССР</vt:lpstr>
      <vt:lpstr>Доля членов профсоюзов в общем числе работников в СССР  1907 – 11% 1917 – 15% 1977 – 98% 1989 – 99,5%</vt:lpstr>
      <vt:lpstr>Рабочие при Советской власти</vt:lpstr>
      <vt:lpstr>Рабочие протесты и палачи (1918 г.)</vt:lpstr>
      <vt:lpstr>Участие рабочих в белых армиях в ходе Гражданской войны (1918-1922 гг.)</vt:lpstr>
      <vt:lpstr>Уничтоженные Советской властью профсоюзы</vt:lpstr>
      <vt:lpstr>Сопротивление в профсоюзах</vt:lpstr>
      <vt:lpstr>Что реально получали от профсоюзов работники?</vt:lpstr>
      <vt:lpstr>Работа в группах</vt:lpstr>
      <vt:lpstr>Возрождение профсоюзов (с 1988 г.)</vt:lpstr>
      <vt:lpstr>Хроника последних лет</vt:lpstr>
      <vt:lpstr>Вопросы к заключительной дискуссии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профдвижения в России (11-21 века)</dc:title>
  <dc:creator>Вадим</dc:creator>
  <cp:lastModifiedBy>Вадим</cp:lastModifiedBy>
  <cp:revision>112</cp:revision>
  <dcterms:created xsi:type="dcterms:W3CDTF">2013-11-05T09:06:53Z</dcterms:created>
  <dcterms:modified xsi:type="dcterms:W3CDTF">2013-11-09T13:54:32Z</dcterms:modified>
</cp:coreProperties>
</file>