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73" r:id="rId4"/>
    <p:sldId id="266" r:id="rId5"/>
    <p:sldId id="270" r:id="rId6"/>
    <p:sldId id="271" r:id="rId7"/>
    <p:sldId id="272" r:id="rId8"/>
    <p:sldId id="269" r:id="rId9"/>
    <p:sldId id="257" r:id="rId10"/>
    <p:sldId id="276" r:id="rId11"/>
    <p:sldId id="277" r:id="rId12"/>
    <p:sldId id="278" r:id="rId13"/>
    <p:sldId id="286" r:id="rId14"/>
    <p:sldId id="262" r:id="rId15"/>
    <p:sldId id="279" r:id="rId16"/>
    <p:sldId id="260" r:id="rId17"/>
    <p:sldId id="261" r:id="rId18"/>
    <p:sldId id="274" r:id="rId19"/>
    <p:sldId id="275" r:id="rId20"/>
    <p:sldId id="281" r:id="rId21"/>
    <p:sldId id="282" r:id="rId22"/>
    <p:sldId id="283" r:id="rId23"/>
    <p:sldId id="284" r:id="rId24"/>
    <p:sldId id="264" r:id="rId25"/>
    <p:sldId id="287" r:id="rId26"/>
    <p:sldId id="285" r:id="rId27"/>
    <p:sldId id="263" r:id="rId28"/>
    <p:sldId id="289" r:id="rId29"/>
    <p:sldId id="288" r:id="rId3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EE617-6222-40DC-A0C0-0582030F911A}" type="datetimeFigureOut">
              <a:rPr lang="ru-RU" smtClean="0"/>
              <a:pPr/>
              <a:t>18.07.2015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60C6C-802B-4509-90E4-DC33F6526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7201" y="1628800"/>
            <a:ext cx="5723468" cy="2520279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Профсоюзные стратегии в </a:t>
            </a:r>
            <a:r>
              <a:rPr lang="ru-RU" dirty="0" smtClean="0"/>
              <a:t>контексте </a:t>
            </a:r>
            <a:r>
              <a:rPr lang="ru-RU" dirty="0"/>
              <a:t>российской истории (</a:t>
            </a:r>
            <a:r>
              <a:rPr lang="ru-RU" dirty="0" smtClean="0"/>
              <a:t>17-20 </a:t>
            </a:r>
            <a:r>
              <a:rPr lang="ru-RU" dirty="0"/>
              <a:t>века)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4149080"/>
            <a:ext cx="6229176" cy="1512168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>
                <a:solidFill>
                  <a:schemeClr val="tx1"/>
                </a:solidFill>
              </a:rPr>
              <a:t>Вадим Большаков</a:t>
            </a:r>
          </a:p>
          <a:p>
            <a:pPr algn="r"/>
            <a:r>
              <a:rPr lang="ru-RU" sz="2400" i="1" dirty="0">
                <a:solidFill>
                  <a:schemeClr val="tx1"/>
                </a:solidFill>
              </a:rPr>
              <a:t>Санкт-Петербург, </a:t>
            </a:r>
            <a:r>
              <a:rPr lang="ru-RU" sz="2400" i="1" dirty="0" smtClean="0">
                <a:solidFill>
                  <a:schemeClr val="tx1"/>
                </a:solidFill>
              </a:rPr>
              <a:t>18 июля 2015 </a:t>
            </a:r>
            <a:r>
              <a:rPr lang="ru-RU" sz="2400" i="1" dirty="0">
                <a:solidFill>
                  <a:schemeClr val="tx1"/>
                </a:solidFill>
              </a:rPr>
              <a:t>г.</a:t>
            </a:r>
          </a:p>
          <a:p>
            <a:pPr algn="r"/>
            <a:r>
              <a:rPr lang="ru-RU" sz="2400" i="1" dirty="0">
                <a:solidFill>
                  <a:schemeClr val="tx1"/>
                </a:solidFill>
              </a:rPr>
              <a:t>Сайт – </a:t>
            </a:r>
            <a:r>
              <a:rPr lang="en-US" sz="2400" i="1" dirty="0">
                <a:solidFill>
                  <a:schemeClr val="tx1"/>
                </a:solidFill>
              </a:rPr>
              <a:t>istprof.atlabs.ru</a:t>
            </a:r>
            <a:endParaRPr lang="ru-RU" sz="2400" i="1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3608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dirty="0" smtClean="0"/>
              <a:t>1. «Братии» лоцманов </a:t>
            </a:r>
            <a:r>
              <a:rPr lang="ru-RU" sz="3800" dirty="0"/>
              <a:t>Сухоны </a:t>
            </a:r>
            <a:r>
              <a:rPr lang="ru-RU" sz="3800" dirty="0" smtClean="0"/>
              <a:t>и Северной Двины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56792"/>
            <a:ext cx="7272808" cy="4896544"/>
          </a:xfrm>
        </p:spPr>
        <p:txBody>
          <a:bodyPr>
            <a:noAutofit/>
          </a:bodyPr>
          <a:lstStyle/>
          <a:p>
            <a:pPr marL="0" indent="0">
              <a:spcBef>
                <a:spcPts val="480"/>
              </a:spcBef>
              <a:buNone/>
            </a:pPr>
            <a:r>
              <a:rPr lang="ru-RU" sz="2000" b="1" dirty="0" smtClean="0"/>
              <a:t>1653 </a:t>
            </a:r>
            <a:r>
              <a:rPr lang="ru-RU" sz="2000" dirty="0"/>
              <a:t>– стачечное </a:t>
            </a:r>
            <a:r>
              <a:rPr lang="ru-RU" sz="2000" dirty="0" smtClean="0"/>
              <a:t>соглашение</a:t>
            </a:r>
            <a:br>
              <a:rPr lang="ru-RU" sz="2000" dirty="0" smtClean="0"/>
            </a:br>
            <a:r>
              <a:rPr lang="ru-RU" sz="2000" dirty="0" smtClean="0"/>
              <a:t>братства </a:t>
            </a:r>
            <a:r>
              <a:rPr lang="ru-RU" sz="2000" dirty="0"/>
              <a:t>лоцманов Нижней </a:t>
            </a:r>
            <a:r>
              <a:rPr lang="ru-RU" sz="2000" dirty="0" smtClean="0"/>
              <a:t>Сухоны</a:t>
            </a:r>
            <a:br>
              <a:rPr lang="ru-RU" sz="2000" dirty="0" smtClean="0"/>
            </a:br>
            <a:r>
              <a:rPr lang="ru-RU" sz="2000" dirty="0" smtClean="0"/>
              <a:t>(Юрий </a:t>
            </a:r>
            <a:r>
              <a:rPr lang="ru-RU" sz="2000" dirty="0"/>
              <a:t>Баев); грамота </a:t>
            </a:r>
            <a:r>
              <a:rPr lang="ru-RU" sz="2000" dirty="0" smtClean="0"/>
              <a:t>с</a:t>
            </a:r>
            <a:br>
              <a:rPr lang="ru-RU" sz="2000" dirty="0" smtClean="0"/>
            </a:br>
            <a:r>
              <a:rPr lang="ru-RU" sz="2000" dirty="0" smtClean="0"/>
              <a:t>привилегиями </a:t>
            </a:r>
            <a:r>
              <a:rPr lang="ru-RU" sz="2000" dirty="0"/>
              <a:t>от Царя</a:t>
            </a:r>
          </a:p>
          <a:p>
            <a:pPr marL="0" indent="0">
              <a:spcBef>
                <a:spcPts val="480"/>
              </a:spcBef>
              <a:buNone/>
            </a:pPr>
            <a:r>
              <a:rPr lang="ru-RU" sz="2000" b="1" dirty="0"/>
              <a:t>1655</a:t>
            </a:r>
            <a:r>
              <a:rPr lang="ru-RU" sz="2000" dirty="0"/>
              <a:t> – 1-е снятие с работ </a:t>
            </a:r>
            <a:r>
              <a:rPr lang="ru-RU" sz="2000" dirty="0" smtClean="0"/>
              <a:t>лоцмана</a:t>
            </a:r>
            <a:br>
              <a:rPr lang="ru-RU" sz="2000" dirty="0" smtClean="0"/>
            </a:br>
            <a:r>
              <a:rPr lang="ru-RU" sz="2000" dirty="0" smtClean="0"/>
              <a:t>Я</a:t>
            </a:r>
            <a:r>
              <a:rPr lang="ru-RU" sz="2000" dirty="0"/>
              <a:t>. Жукова</a:t>
            </a:r>
          </a:p>
          <a:p>
            <a:pPr marL="0" indent="0">
              <a:spcBef>
                <a:spcPts val="480"/>
              </a:spcBef>
              <a:buNone/>
            </a:pPr>
            <a:r>
              <a:rPr lang="ru-RU" sz="2000" dirty="0"/>
              <a:t>         - соглашение </a:t>
            </a:r>
            <a:r>
              <a:rPr lang="ru-RU" sz="2000" dirty="0" smtClean="0"/>
              <a:t>между</a:t>
            </a:r>
            <a:br>
              <a:rPr lang="ru-RU" sz="2000" dirty="0" smtClean="0"/>
            </a:br>
            <a:r>
              <a:rPr lang="ru-RU" sz="2000" dirty="0" smtClean="0"/>
              <a:t>братствами </a:t>
            </a:r>
            <a:r>
              <a:rPr lang="ru-RU" sz="2000" dirty="0"/>
              <a:t>лоцманов Сухоны </a:t>
            </a:r>
            <a:r>
              <a:rPr lang="ru-RU" sz="2000" dirty="0" smtClean="0"/>
              <a:t>и</a:t>
            </a:r>
            <a:br>
              <a:rPr lang="ru-RU" sz="2000" dirty="0" smtClean="0"/>
            </a:br>
            <a:r>
              <a:rPr lang="ru-RU" sz="2000" dirty="0" smtClean="0"/>
              <a:t>Северной </a:t>
            </a:r>
            <a:r>
              <a:rPr lang="ru-RU" sz="2000" dirty="0"/>
              <a:t>Двины</a:t>
            </a:r>
          </a:p>
          <a:p>
            <a:pPr marL="0" indent="0">
              <a:spcBef>
                <a:spcPts val="480"/>
              </a:spcBef>
              <a:buNone/>
            </a:pPr>
            <a:r>
              <a:rPr lang="ru-RU" sz="2000" dirty="0"/>
              <a:t>         - </a:t>
            </a:r>
            <a:r>
              <a:rPr lang="ru-RU" sz="2000" dirty="0" smtClean="0"/>
              <a:t>повышение </a:t>
            </a:r>
            <a:r>
              <a:rPr lang="ru-RU" sz="2000" dirty="0"/>
              <a:t>в 10 раз </a:t>
            </a:r>
            <a:r>
              <a:rPr lang="ru-RU" sz="2000" dirty="0" smtClean="0"/>
              <a:t>тарифа</a:t>
            </a:r>
            <a:br>
              <a:rPr lang="ru-RU" sz="2000" dirty="0" smtClean="0"/>
            </a:br>
            <a:r>
              <a:rPr lang="ru-RU" sz="2000" dirty="0" smtClean="0"/>
              <a:t>проводки </a:t>
            </a:r>
            <a:r>
              <a:rPr lang="ru-RU" sz="2000" dirty="0"/>
              <a:t>судов</a:t>
            </a:r>
          </a:p>
          <a:p>
            <a:pPr marL="0" indent="0">
              <a:spcBef>
                <a:spcPts val="480"/>
              </a:spcBef>
              <a:buNone/>
            </a:pPr>
            <a:r>
              <a:rPr lang="ru-RU" sz="2000" b="1" dirty="0"/>
              <a:t>1668</a:t>
            </a:r>
            <a:r>
              <a:rPr lang="ru-RU" sz="2000" dirty="0"/>
              <a:t> – жалоба купцов на </a:t>
            </a:r>
            <a:r>
              <a:rPr lang="ru-RU" sz="2000" dirty="0" smtClean="0"/>
              <a:t>лоцманов </a:t>
            </a:r>
            <a:endParaRPr lang="ru-RU" sz="2000" dirty="0"/>
          </a:p>
          <a:p>
            <a:pPr marL="0" indent="0">
              <a:spcBef>
                <a:spcPts val="480"/>
              </a:spcBef>
              <a:buNone/>
            </a:pPr>
            <a:r>
              <a:rPr lang="ru-RU" sz="2000" b="1" dirty="0"/>
              <a:t>1680-1681</a:t>
            </a:r>
            <a:r>
              <a:rPr lang="ru-RU" sz="2000" dirty="0"/>
              <a:t> – война купца Г. Фатеева с лоцманами</a:t>
            </a:r>
          </a:p>
          <a:p>
            <a:pPr marL="0" indent="0">
              <a:spcBef>
                <a:spcPts val="480"/>
              </a:spcBef>
              <a:buNone/>
            </a:pPr>
            <a:r>
              <a:rPr lang="ru-RU" sz="2000" b="1" dirty="0"/>
              <a:t>1683</a:t>
            </a:r>
            <a:r>
              <a:rPr lang="ru-RU" sz="2000" dirty="0"/>
              <a:t> – отмена Царём привилегий лоцманов Нижней </a:t>
            </a:r>
            <a:r>
              <a:rPr lang="ru-RU" sz="2000" dirty="0" smtClean="0"/>
              <a:t>Сухоны</a:t>
            </a:r>
            <a:endParaRPr lang="ru-RU" sz="20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46" t="2662" r="27628" b="40793"/>
          <a:stretch/>
        </p:blipFill>
        <p:spPr>
          <a:xfrm>
            <a:off x="5004048" y="1628800"/>
            <a:ext cx="3510509" cy="3636000"/>
          </a:xfrm>
          <a:prstGeom prst="rect">
            <a:avLst/>
          </a:prstGeom>
        </p:spPr>
      </p:pic>
      <p:pic>
        <p:nvPicPr>
          <p:cNvPr id="7170" name="Picture 2" descr="E:\Для сайта новейш\Сайт с Терентьевым\Фотографии\Персоны\Не исп\Копия Malyshev lozman 17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7022" y="1628800"/>
            <a:ext cx="11811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33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2736304" cy="1202485"/>
          </a:xfrm>
        </p:spPr>
        <p:txBody>
          <a:bodyPr>
            <a:noAutofit/>
          </a:bodyPr>
          <a:lstStyle/>
          <a:p>
            <a:r>
              <a:rPr lang="ru-RU" sz="2800" dirty="0" smtClean="0"/>
              <a:t>2. Кирпичики </a:t>
            </a:r>
            <a:r>
              <a:rPr lang="ru-RU" sz="2800" dirty="0" err="1" smtClean="0"/>
              <a:t>братий</a:t>
            </a:r>
            <a:r>
              <a:rPr lang="ru-RU" sz="2800" dirty="0" smtClean="0"/>
              <a:t> лоцманов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764704"/>
            <a:ext cx="5328592" cy="568863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ru-RU" dirty="0"/>
              <a:t>правило «закрытого цеха»</a:t>
            </a:r>
          </a:p>
          <a:p>
            <a:pPr>
              <a:spcBef>
                <a:spcPts val="1200"/>
              </a:spcBef>
            </a:pPr>
            <a:r>
              <a:rPr lang="ru-RU" dirty="0"/>
              <a:t>снятие с работы, стачка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минимальный </a:t>
            </a:r>
            <a:r>
              <a:rPr lang="ru-RU" dirty="0"/>
              <a:t>тариф проводки </a:t>
            </a:r>
            <a:r>
              <a:rPr lang="ru-RU" dirty="0" smtClean="0"/>
              <a:t>судов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самочинные поборы с купцов</a:t>
            </a:r>
            <a:endParaRPr lang="ru-RU" dirty="0"/>
          </a:p>
          <a:p>
            <a:pPr>
              <a:spcBef>
                <a:spcPts val="1200"/>
              </a:spcBef>
            </a:pPr>
            <a:r>
              <a:rPr lang="ru-RU" dirty="0" smtClean="0"/>
              <a:t>соглашения как между членами братства, так и </a:t>
            </a:r>
            <a:r>
              <a:rPr lang="ru-RU" dirty="0"/>
              <a:t>между </a:t>
            </a:r>
            <a:r>
              <a:rPr lang="ru-RU" dirty="0" smtClean="0"/>
              <a:t>братствами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касса братства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«сходной двор» – дом для собраний</a:t>
            </a:r>
            <a:endParaRPr lang="ru-RU" dirty="0"/>
          </a:p>
          <a:p>
            <a:pPr>
              <a:spcBef>
                <a:spcPts val="1200"/>
              </a:spcBef>
            </a:pPr>
            <a:r>
              <a:rPr lang="ru-RU" dirty="0" smtClean="0"/>
              <a:t>жалобы и прошения на имя Царя</a:t>
            </a:r>
          </a:p>
          <a:p>
            <a:pPr>
              <a:spcBef>
                <a:spcPts val="1200"/>
              </a:spcBef>
            </a:pPr>
            <a:r>
              <a:rPr lang="ru-RU" dirty="0" smtClean="0"/>
              <a:t>грамота </a:t>
            </a:r>
            <a:r>
              <a:rPr lang="ru-RU" dirty="0"/>
              <a:t>с привилегиями от </a:t>
            </a:r>
            <a:r>
              <a:rPr lang="ru-RU" dirty="0" smtClean="0"/>
              <a:t>Царя</a:t>
            </a:r>
            <a:endParaRPr lang="ru-RU" dirty="0"/>
          </a:p>
        </p:txBody>
      </p:sp>
      <p:pic>
        <p:nvPicPr>
          <p:cNvPr id="4099" name="Picture 3" descr="E:\Для сайта новейш\Сайт с Терентьевым\Презентации\В презентуху\Zhalov gramota Ivana IV 15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1471424" cy="318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04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529550"/>
            <a:ext cx="4341073" cy="1202485"/>
          </a:xfrm>
        </p:spPr>
        <p:txBody>
          <a:bodyPr>
            <a:noAutofit/>
          </a:bodyPr>
          <a:lstStyle/>
          <a:p>
            <a:r>
              <a:rPr lang="ru-RU" sz="3200" dirty="0" smtClean="0"/>
              <a:t>3. Конфликт братии с купцами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7416824" cy="4248472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наём купцом лоцмана-штрейкбрехера в обход тарифного соглашения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насильственное сведение штрейкбрехера с судна братией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тяжба братии с купцом перед воеводой – братия выигрывает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купцы нанимают лоцманов-штрейкбрехеров с охраной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братия собирается, чтобы силой прогнать штрейкбрехеров с судов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вооружённые купеческие слуги разгоняют собрание братии</a:t>
            </a:r>
            <a:endParaRPr lang="ru-RU" dirty="0"/>
          </a:p>
        </p:txBody>
      </p:sp>
      <p:pic>
        <p:nvPicPr>
          <p:cNvPr id="5122" name="Picture 2" descr="E:\Для сайта новейш\Сайт с Терентьевым\Фотографии\До 18 века\Не исп\rus ladya na balti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20688"/>
            <a:ext cx="23907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84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Проанализируйте материал кейса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Заполните таблицу по следующей форме: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1576933"/>
              </p:ext>
            </p:extLst>
          </p:nvPr>
        </p:nvGraphicFramePr>
        <p:xfrm>
          <a:off x="1475656" y="2852936"/>
          <a:ext cx="60960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Ресурсы</a:t>
                      </a:r>
                      <a:r>
                        <a:rPr lang="ru-RU" sz="2400" baseline="0" dirty="0" smtClean="0"/>
                        <a:t> профсоюза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Цель (цели) развития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Правила решения внутренних разногласий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Поведение во внешних конфликтах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Стратегия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…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61651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5400600" cy="18002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Собрание русских фабрично-заводских рабочих г. Санкт-Петербурга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76872"/>
            <a:ext cx="7488832" cy="4248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Сентябрь 1903 </a:t>
            </a:r>
            <a:r>
              <a:rPr lang="ru-RU" dirty="0" smtClean="0"/>
              <a:t>– создание рабочей чайной на</a:t>
            </a:r>
            <a:br>
              <a:rPr lang="ru-RU" dirty="0" smtClean="0"/>
            </a:br>
            <a:r>
              <a:rPr lang="ru-RU" dirty="0" smtClean="0"/>
              <a:t>Выборгской стороне</a:t>
            </a:r>
          </a:p>
          <a:p>
            <a:pPr marL="0" indent="0">
              <a:buNone/>
            </a:pPr>
            <a:r>
              <a:rPr lang="ru-RU" b="1" dirty="0" smtClean="0"/>
              <a:t>Февраль 1904 </a:t>
            </a:r>
            <a:r>
              <a:rPr lang="ru-RU" dirty="0" smtClean="0"/>
              <a:t>– регистрация «Собрания» властями</a:t>
            </a:r>
          </a:p>
          <a:p>
            <a:pPr marL="0" indent="0">
              <a:buNone/>
            </a:pPr>
            <a:r>
              <a:rPr lang="ru-RU" b="1" dirty="0" smtClean="0"/>
              <a:t>Апрель 1904 </a:t>
            </a:r>
            <a:r>
              <a:rPr lang="ru-RU" dirty="0" smtClean="0"/>
              <a:t>– открытие Выборгского (1-го) отдела «Собрания»</a:t>
            </a:r>
          </a:p>
          <a:p>
            <a:pPr marL="0" indent="0">
              <a:buNone/>
            </a:pPr>
            <a:r>
              <a:rPr lang="ru-RU" b="1" dirty="0" smtClean="0"/>
              <a:t>Май 1904 </a:t>
            </a:r>
            <a:r>
              <a:rPr lang="ru-RU" dirty="0" smtClean="0"/>
              <a:t>– тайная программа Гапона</a:t>
            </a:r>
          </a:p>
          <a:p>
            <a:pPr marL="0" indent="0">
              <a:buNone/>
            </a:pPr>
            <a:r>
              <a:rPr lang="ru-RU" b="1" dirty="0" smtClean="0"/>
              <a:t>Осень 1904 </a:t>
            </a:r>
            <a:r>
              <a:rPr lang="ru-RU" dirty="0" smtClean="0"/>
              <a:t>– постепенная политизация рабочих на собраниях в отделах</a:t>
            </a:r>
          </a:p>
          <a:p>
            <a:pPr marL="0" indent="0">
              <a:buNone/>
            </a:pPr>
            <a:r>
              <a:rPr lang="ru-RU" b="1" dirty="0" smtClean="0"/>
              <a:t>Ноябрь 1904 </a:t>
            </a:r>
            <a:r>
              <a:rPr lang="ru-RU" dirty="0" smtClean="0"/>
              <a:t>– решение о большом выступлении</a:t>
            </a:r>
          </a:p>
          <a:p>
            <a:pPr marL="0" indent="0">
              <a:buNone/>
            </a:pPr>
            <a:r>
              <a:rPr lang="ru-RU" b="1" dirty="0" smtClean="0"/>
              <a:t>Конец декабря 1904 </a:t>
            </a:r>
            <a:r>
              <a:rPr lang="ru-RU" dirty="0" smtClean="0"/>
              <a:t>– начало конфликта с дирекцией Путиловского завода</a:t>
            </a:r>
          </a:p>
          <a:p>
            <a:pPr marL="0" indent="0">
              <a:buNone/>
            </a:pPr>
            <a:r>
              <a:rPr lang="ru-RU" b="1" dirty="0" smtClean="0"/>
              <a:t>3-9 января 1905 </a:t>
            </a:r>
            <a:r>
              <a:rPr lang="ru-RU" dirty="0" smtClean="0"/>
              <a:t>– массовая политическая забастовка, Кровавое воскресенье, закрытие «Собрания»</a:t>
            </a:r>
          </a:p>
        </p:txBody>
      </p:sp>
      <p:pic>
        <p:nvPicPr>
          <p:cNvPr id="2050" name="Picture 2" descr="D:\Для сайта новейш\Сайт с Терентьевым\Фотографии\Картины\Фред М Свящ-к Гапон ма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48680"/>
            <a:ext cx="2001923" cy="230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200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2979502" cy="139937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2. Г.А. Гапон и его детище</a:t>
            </a:r>
            <a:endParaRPr lang="ru-RU" sz="2800" dirty="0"/>
          </a:p>
        </p:txBody>
      </p:sp>
      <p:pic>
        <p:nvPicPr>
          <p:cNvPr id="6146" name="Picture 2" descr="E:\Для сайта новейш\Сайт с Терентьевым\Презентации\В презентуху\Гапон Собр-е в 19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297" y="908721"/>
            <a:ext cx="4083755" cy="516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Для сайта новейш\Сайт с Терентьевым\Фотографии\Персоны\Не исп\Гапон в эмиграции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91" t="10071" r="16805" b="15544"/>
          <a:stretch/>
        </p:blipFill>
        <p:spPr bwMode="auto">
          <a:xfrm>
            <a:off x="1259632" y="2060848"/>
            <a:ext cx="254745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222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Для сайта новейш\Сайт с Терентьевым\Презентации\В презентуху\Гапон Фулон 1905 01 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01008"/>
            <a:ext cx="4151313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404664"/>
            <a:ext cx="3168352" cy="15121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3. Кирпичики «Собрания»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141407" cy="576064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11 районов, до 20.000 членов,</a:t>
            </a:r>
          </a:p>
          <a:p>
            <a:r>
              <a:rPr lang="ru-RU" dirty="0"/>
              <a:t>идейный актив, </a:t>
            </a:r>
          </a:p>
          <a:p>
            <a:r>
              <a:rPr lang="ru-RU" dirty="0" smtClean="0"/>
              <a:t>Дом рабочих, собрания в отделах,</a:t>
            </a:r>
          </a:p>
          <a:p>
            <a:r>
              <a:rPr lang="ru-RU" dirty="0" smtClean="0"/>
              <a:t>профорганизаторы </a:t>
            </a:r>
            <a:r>
              <a:rPr lang="ru-RU" dirty="0"/>
              <a:t>и </a:t>
            </a:r>
            <a:r>
              <a:rPr lang="ru-RU" dirty="0" smtClean="0"/>
              <a:t>уполномоченные</a:t>
            </a:r>
            <a:br>
              <a:rPr lang="ru-RU" dirty="0" smtClean="0"/>
            </a:br>
            <a:r>
              <a:rPr lang="ru-RU" dirty="0" smtClean="0"/>
              <a:t>на заводах,</a:t>
            </a:r>
            <a:endParaRPr lang="ru-RU" dirty="0"/>
          </a:p>
          <a:p>
            <a:r>
              <a:rPr lang="ru-RU" dirty="0" smtClean="0"/>
              <a:t>связи </a:t>
            </a:r>
            <a:r>
              <a:rPr lang="ru-RU" dirty="0"/>
              <a:t>лидера </a:t>
            </a:r>
            <a:r>
              <a:rPr lang="ru-RU" dirty="0" smtClean="0"/>
              <a:t>в органах власти и с интеллигенцией</a:t>
            </a:r>
            <a:r>
              <a:rPr lang="ru-RU" dirty="0"/>
              <a:t>,</a:t>
            </a:r>
          </a:p>
          <a:p>
            <a:r>
              <a:rPr lang="ru-RU" dirty="0"/>
              <a:t>официальная </a:t>
            </a:r>
            <a:r>
              <a:rPr lang="ru-RU" dirty="0" smtClean="0"/>
              <a:t>лояльность,</a:t>
            </a:r>
          </a:p>
          <a:p>
            <a:r>
              <a:rPr lang="ru-RU" dirty="0" smtClean="0"/>
              <a:t>внепартийность </a:t>
            </a:r>
            <a:r>
              <a:rPr lang="ru-RU" dirty="0"/>
              <a:t>при связях актива с </a:t>
            </a:r>
            <a:r>
              <a:rPr lang="ru-RU" dirty="0" smtClean="0"/>
              <a:t>революционерами,</a:t>
            </a:r>
            <a:endParaRPr lang="ru-RU" dirty="0"/>
          </a:p>
          <a:p>
            <a:r>
              <a:rPr lang="ru-RU" dirty="0"/>
              <a:t>принцип опоры на лидера,</a:t>
            </a:r>
          </a:p>
          <a:p>
            <a:r>
              <a:rPr lang="ru-RU" dirty="0" smtClean="0"/>
              <a:t>инспекции</a:t>
            </a:r>
            <a:r>
              <a:rPr lang="ru-RU" dirty="0"/>
              <a:t>, </a:t>
            </a:r>
            <a:r>
              <a:rPr lang="ru-RU" dirty="0" smtClean="0"/>
              <a:t>жалобы властям</a:t>
            </a:r>
            <a:r>
              <a:rPr lang="ru-RU" dirty="0"/>
              <a:t>, </a:t>
            </a:r>
            <a:r>
              <a:rPr lang="ru-RU" dirty="0" smtClean="0"/>
              <a:t>требования и </a:t>
            </a:r>
            <a:r>
              <a:rPr lang="ru-RU" dirty="0"/>
              <a:t>стачки,</a:t>
            </a:r>
          </a:p>
          <a:p>
            <a:r>
              <a:rPr lang="ru-RU" dirty="0" smtClean="0"/>
              <a:t>чайные, проповеди,</a:t>
            </a:r>
            <a:br>
              <a:rPr lang="ru-RU" dirty="0" smtClean="0"/>
            </a:br>
            <a:r>
              <a:rPr lang="ru-RU" dirty="0" smtClean="0"/>
              <a:t>лектории, театр,</a:t>
            </a:r>
            <a:br>
              <a:rPr lang="ru-RU" dirty="0" smtClean="0"/>
            </a:br>
            <a:r>
              <a:rPr lang="ru-RU" dirty="0" smtClean="0"/>
              <a:t>кружки</a:t>
            </a:r>
            <a:br>
              <a:rPr lang="ru-RU" dirty="0" smtClean="0"/>
            </a:br>
            <a:r>
              <a:rPr lang="ru-RU" dirty="0" smtClean="0"/>
              <a:t>самообразования,</a:t>
            </a:r>
            <a:br>
              <a:rPr lang="ru-RU" dirty="0" smtClean="0"/>
            </a:br>
            <a:r>
              <a:rPr lang="ru-RU" dirty="0" smtClean="0"/>
              <a:t>женская секция,</a:t>
            </a:r>
          </a:p>
          <a:p>
            <a:r>
              <a:rPr lang="ru-RU" dirty="0" smtClean="0"/>
              <a:t>касса взаимопомощи,</a:t>
            </a:r>
            <a:br>
              <a:rPr lang="ru-RU" dirty="0" smtClean="0"/>
            </a:br>
            <a:r>
              <a:rPr lang="ru-RU" dirty="0" smtClean="0"/>
              <a:t>потребительная лавка,</a:t>
            </a:r>
          </a:p>
          <a:p>
            <a:r>
              <a:rPr lang="ru-RU" dirty="0" smtClean="0"/>
              <a:t>тайная программа,</a:t>
            </a:r>
            <a:br>
              <a:rPr lang="ru-RU" dirty="0" smtClean="0"/>
            </a:br>
            <a:r>
              <a:rPr lang="ru-RU" dirty="0" smtClean="0"/>
              <a:t>постепенный разогрев</a:t>
            </a:r>
            <a:br>
              <a:rPr lang="ru-RU" dirty="0" smtClean="0"/>
            </a:br>
            <a:r>
              <a:rPr lang="ru-RU" dirty="0" smtClean="0"/>
              <a:t>рабочих, план развития</a:t>
            </a:r>
            <a:br>
              <a:rPr lang="ru-RU" dirty="0" smtClean="0"/>
            </a:br>
            <a:r>
              <a:rPr lang="ru-RU" dirty="0" smtClean="0"/>
              <a:t>стачки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470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4773121" cy="1111347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4. Решение разногласий в «Собрании»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556792"/>
            <a:ext cx="7632848" cy="482453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Заседание Правления. Члены </a:t>
            </a:r>
            <a:br>
              <a:rPr lang="ru-RU" dirty="0" smtClean="0"/>
            </a:br>
            <a:r>
              <a:rPr lang="ru-RU" dirty="0" smtClean="0"/>
              <a:t>требуют активного выступления –</a:t>
            </a:r>
            <a:br>
              <a:rPr lang="ru-RU" dirty="0" smtClean="0"/>
            </a:br>
            <a:r>
              <a:rPr lang="ru-RU" dirty="0" smtClean="0"/>
              <a:t>Гапон против и в меньшинстве</a:t>
            </a:r>
          </a:p>
          <a:p>
            <a:pPr marL="457200" indent="-457200">
              <a:buAutoNum type="arabicPeriod"/>
            </a:pPr>
            <a:r>
              <a:rPr lang="ru-RU" dirty="0" smtClean="0"/>
              <a:t>Гапон ставит вопрос о доверии –</a:t>
            </a:r>
            <a:br>
              <a:rPr lang="ru-RU" dirty="0" smtClean="0"/>
            </a:br>
            <a:r>
              <a:rPr lang="ru-RU" dirty="0" smtClean="0"/>
              <a:t>все доверяют, решение не</a:t>
            </a:r>
            <a:br>
              <a:rPr lang="ru-RU" dirty="0" smtClean="0"/>
            </a:br>
            <a:r>
              <a:rPr lang="ru-RU" dirty="0" smtClean="0"/>
              <a:t>выступать</a:t>
            </a:r>
          </a:p>
          <a:p>
            <a:pPr marL="457200" indent="-457200">
              <a:buAutoNum type="arabicPeriod"/>
            </a:pPr>
            <a:r>
              <a:rPr lang="ru-RU" dirty="0" smtClean="0"/>
              <a:t>Расширенное заседание</a:t>
            </a:r>
            <a:br>
              <a:rPr lang="ru-RU" dirty="0" smtClean="0"/>
            </a:br>
            <a:r>
              <a:rPr lang="ru-RU" dirty="0" smtClean="0"/>
              <a:t>Правления с районными отделами</a:t>
            </a:r>
            <a:br>
              <a:rPr lang="ru-RU" dirty="0" smtClean="0"/>
            </a:br>
            <a:r>
              <a:rPr lang="ru-RU" dirty="0" smtClean="0"/>
              <a:t>требует выступления. Гапон против и в меньшинстве</a:t>
            </a:r>
          </a:p>
          <a:p>
            <a:pPr marL="457200" indent="-457200">
              <a:buAutoNum type="arabicPeriod"/>
            </a:pPr>
            <a:r>
              <a:rPr lang="ru-RU" dirty="0" smtClean="0"/>
              <a:t>Гапон соглашается возглавить выступление и назначает «преемника»</a:t>
            </a:r>
            <a:endParaRPr lang="ru-RU" dirty="0"/>
          </a:p>
        </p:txBody>
      </p:sp>
      <p:pic>
        <p:nvPicPr>
          <p:cNvPr id="2051" name="Picture 3" descr="E:\Для сайта новейш\Сайт с Терентьевым\Презентации\В презентуху\Andrin 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6672"/>
            <a:ext cx="1524277" cy="229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04248" y="2768005"/>
            <a:ext cx="1800199" cy="152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dirty="0" smtClean="0"/>
              <a:t>В.А. </a:t>
            </a:r>
            <a:r>
              <a:rPr lang="ru-RU" sz="3600" dirty="0" err="1" smtClean="0"/>
              <a:t>Андрин</a:t>
            </a:r>
            <a:r>
              <a:rPr lang="ru-RU" sz="3600" dirty="0" smtClean="0"/>
              <a:t> – председатель </a:t>
            </a:r>
            <a:r>
              <a:rPr lang="ru-RU" sz="3600" dirty="0" err="1" smtClean="0"/>
              <a:t>Гаваньского</a:t>
            </a:r>
            <a:r>
              <a:rPr lang="ru-RU" sz="3600" dirty="0" smtClean="0"/>
              <a:t> отдела «Собрания»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8373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4773121" cy="1111347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5. Конфликт с хозяевами и властями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7632848" cy="4968552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Увольнение 4-х активистов «Собрания» на</a:t>
            </a:r>
            <a:br>
              <a:rPr lang="ru-RU" dirty="0" smtClean="0"/>
            </a:br>
            <a:r>
              <a:rPr lang="ru-RU" dirty="0" smtClean="0"/>
              <a:t>Путиловском заводе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Проверка факта инспектором «Собрания»</a:t>
            </a:r>
          </a:p>
          <a:p>
            <a:pPr marL="457200" indent="-457200">
              <a:buAutoNum type="arabicPeriod"/>
            </a:pPr>
            <a:r>
              <a:rPr lang="ru-RU" dirty="0" smtClean="0"/>
              <a:t>Отправка делегаций с участием Гапона в</a:t>
            </a:r>
            <a:br>
              <a:rPr lang="ru-RU" dirty="0" smtClean="0"/>
            </a:br>
            <a:r>
              <a:rPr lang="ru-RU" dirty="0" smtClean="0"/>
              <a:t>дирекцию завода, к фабричному инспектору, к</a:t>
            </a:r>
            <a:br>
              <a:rPr lang="ru-RU" dirty="0" smtClean="0"/>
            </a:br>
            <a:r>
              <a:rPr lang="ru-RU" dirty="0" smtClean="0"/>
              <a:t>градоначальнику – отказы</a:t>
            </a:r>
          </a:p>
          <a:p>
            <a:pPr marL="457200" indent="-457200">
              <a:buAutoNum type="arabicPeriod"/>
            </a:pPr>
            <a:r>
              <a:rPr lang="ru-RU" dirty="0" smtClean="0"/>
              <a:t>Решение расширенного собрания Правления с</a:t>
            </a:r>
            <a:br>
              <a:rPr lang="ru-RU" dirty="0" smtClean="0"/>
            </a:br>
            <a:r>
              <a:rPr lang="ru-RU" dirty="0" smtClean="0"/>
              <a:t>отделами о большом выступлении</a:t>
            </a:r>
          </a:p>
          <a:p>
            <a:pPr marL="457200" indent="-457200">
              <a:buAutoNum type="arabicPeriod"/>
            </a:pPr>
            <a:r>
              <a:rPr lang="ru-RU" dirty="0" smtClean="0"/>
              <a:t>Выдвижение требований к заводу и стачка –</a:t>
            </a:r>
            <a:br>
              <a:rPr lang="ru-RU" dirty="0" smtClean="0"/>
            </a:br>
            <a:r>
              <a:rPr lang="ru-RU" dirty="0" smtClean="0"/>
              <a:t>новый отказ дирекции</a:t>
            </a:r>
          </a:p>
          <a:p>
            <a:pPr marL="457200" indent="-457200">
              <a:buAutoNum type="arabicPeriod"/>
            </a:pPr>
            <a:r>
              <a:rPr lang="ru-RU" dirty="0" smtClean="0"/>
              <a:t>Расширенные требования, обращение к</a:t>
            </a:r>
            <a:br>
              <a:rPr lang="ru-RU" dirty="0" smtClean="0"/>
            </a:br>
            <a:r>
              <a:rPr lang="ru-RU" dirty="0" smtClean="0"/>
              <a:t>соседним заводам с призывом о стачке солидарности</a:t>
            </a:r>
          </a:p>
          <a:p>
            <a:pPr marL="457200" indent="-457200">
              <a:buAutoNum type="arabicPeriod"/>
            </a:pPr>
            <a:r>
              <a:rPr lang="ru-RU" dirty="0" smtClean="0"/>
              <a:t>Частичные уступки дирекции Путиловского завода</a:t>
            </a:r>
          </a:p>
          <a:p>
            <a:pPr marL="457200" indent="-457200">
              <a:buAutoNum type="arabicPeriod"/>
            </a:pPr>
            <a:r>
              <a:rPr lang="ru-RU" dirty="0" smtClean="0"/>
              <a:t>Расширение и политизация стачки</a:t>
            </a:r>
          </a:p>
          <a:p>
            <a:pPr marL="457200" indent="-457200">
              <a:buAutoNum type="arabicPeriod"/>
            </a:pPr>
            <a:r>
              <a:rPr lang="ru-RU" dirty="0" smtClean="0"/>
              <a:t>Обсуждение в районных отделах с бастующими петиции к Царю с политическими требованиями</a:t>
            </a:r>
          </a:p>
          <a:p>
            <a:pPr marL="457200" indent="-457200">
              <a:buAutoNum type="arabicPeriod"/>
            </a:pPr>
            <a:r>
              <a:rPr lang="ru-RU" dirty="0" smtClean="0"/>
              <a:t>Тайные переговоры с революционерами</a:t>
            </a:r>
          </a:p>
          <a:p>
            <a:pPr marL="457200" indent="-457200">
              <a:buAutoNum type="arabicPeriod"/>
            </a:pPr>
            <a:r>
              <a:rPr lang="ru-RU" dirty="0" smtClean="0"/>
              <a:t>Шествие к Зимнему дворцу для передачи петиции Царю – расстрел манифестаций – стачки по всей стране</a:t>
            </a:r>
          </a:p>
          <a:p>
            <a:pPr marL="457200" indent="-457200">
              <a:buAutoNum type="arabicPeriod"/>
            </a:pPr>
            <a:endParaRPr lang="ru-RU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804248" y="2636912"/>
            <a:ext cx="1813853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dirty="0" smtClean="0"/>
              <a:t>И.М. Харитонов – председатель Коломенского отдела «Собрания»</a:t>
            </a:r>
            <a:endParaRPr lang="ru-RU" sz="3600" dirty="0"/>
          </a:p>
        </p:txBody>
      </p:sp>
      <p:pic>
        <p:nvPicPr>
          <p:cNvPr id="3074" name="Picture 2" descr="E:\Для сайта новейш\Сайт с Терентьевым\Презентации\В презентуху\Haritonov I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4664"/>
            <a:ext cx="1426505" cy="218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18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116707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1. Петроградский Союз рабочих металлистов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84784"/>
            <a:ext cx="7632848" cy="5112568"/>
          </a:xfrm>
        </p:spPr>
        <p:txBody>
          <a:bodyPr>
            <a:normAutofit fontScale="62500" lnSpcReduction="20000"/>
          </a:bodyPr>
          <a:lstStyle/>
          <a:p>
            <a:pPr marL="360000" indent="-360000">
              <a:buNone/>
            </a:pPr>
            <a:r>
              <a:rPr lang="ru-RU" b="1" dirty="0" smtClean="0"/>
              <a:t>Апрель 1917 </a:t>
            </a:r>
            <a:r>
              <a:rPr lang="ru-RU" dirty="0" smtClean="0"/>
              <a:t>– создание Союза</a:t>
            </a:r>
          </a:p>
          <a:p>
            <a:pPr marL="360000" indent="-360000">
              <a:buNone/>
            </a:pPr>
            <a:r>
              <a:rPr lang="ru-RU" b="1" dirty="0" smtClean="0"/>
              <a:t>Октябрь 1917 </a:t>
            </a:r>
            <a:r>
              <a:rPr lang="ru-RU" dirty="0" smtClean="0"/>
              <a:t>– большевистский переворот,</a:t>
            </a:r>
            <a:br>
              <a:rPr lang="ru-RU" dirty="0" smtClean="0"/>
            </a:br>
            <a:r>
              <a:rPr lang="ru-RU" dirty="0" smtClean="0"/>
              <a:t>формирование органов Советской власти</a:t>
            </a:r>
            <a:br>
              <a:rPr lang="ru-RU" dirty="0" smtClean="0"/>
            </a:br>
            <a:r>
              <a:rPr lang="ru-RU" dirty="0" smtClean="0"/>
              <a:t>(А.Г. Шляпников – нарком труда РСФСР</a:t>
            </a:r>
            <a:r>
              <a:rPr lang="ru-RU" dirty="0" smtClean="0"/>
              <a:t>), борьба с</a:t>
            </a:r>
            <a:br>
              <a:rPr lang="ru-RU" dirty="0" smtClean="0"/>
            </a:br>
            <a:r>
              <a:rPr lang="ru-RU" dirty="0" smtClean="0"/>
              <a:t>«саботажем</a:t>
            </a:r>
            <a:r>
              <a:rPr lang="ru-RU" dirty="0" smtClean="0"/>
              <a:t>» (</a:t>
            </a:r>
            <a:r>
              <a:rPr lang="ru-RU" dirty="0" smtClean="0"/>
              <a:t>антисоветскими забастовками</a:t>
            </a:r>
            <a:br>
              <a:rPr lang="ru-RU" dirty="0" smtClean="0"/>
            </a:br>
            <a:r>
              <a:rPr lang="ru-RU" dirty="0" smtClean="0"/>
              <a:t>служащих и </a:t>
            </a:r>
            <a:r>
              <a:rPr lang="ru-RU" dirty="0" smtClean="0"/>
              <a:t>железнодорожников)</a:t>
            </a:r>
          </a:p>
          <a:p>
            <a:pPr marL="360000" indent="-360000">
              <a:buNone/>
            </a:pPr>
            <a:r>
              <a:rPr lang="ru-RU" b="1" dirty="0" smtClean="0"/>
              <a:t>Январь 1918 </a:t>
            </a:r>
            <a:r>
              <a:rPr lang="ru-RU" dirty="0" smtClean="0"/>
              <a:t>– 1-й съезд Всероссийского СРМ</a:t>
            </a:r>
          </a:p>
          <a:p>
            <a:pPr marL="360000" indent="-360000">
              <a:buNone/>
            </a:pPr>
            <a:r>
              <a:rPr lang="ru-RU" b="1" dirty="0" smtClean="0"/>
              <a:t>Июль 1918 </a:t>
            </a:r>
            <a:r>
              <a:rPr lang="ru-RU" dirty="0" smtClean="0"/>
              <a:t>– Всеобщая политическая стачка протеста</a:t>
            </a:r>
          </a:p>
          <a:p>
            <a:pPr marL="360000" indent="-360000">
              <a:buNone/>
            </a:pPr>
            <a:r>
              <a:rPr lang="ru-RU" b="1" dirty="0" smtClean="0"/>
              <a:t>1918 </a:t>
            </a:r>
            <a:r>
              <a:rPr lang="ru-RU" dirty="0" smtClean="0"/>
              <a:t>– слияние Союза с ФЗК; тарифная работа</a:t>
            </a:r>
          </a:p>
          <a:p>
            <a:pPr marL="360000" indent="-360000">
              <a:buNone/>
            </a:pPr>
            <a:r>
              <a:rPr lang="ru-RU" b="1" dirty="0" smtClean="0"/>
              <a:t>Март и июль 1919 </a:t>
            </a:r>
            <a:r>
              <a:rPr lang="ru-RU" dirty="0" smtClean="0"/>
              <a:t>– массовые забастовки (Н.И. Иванов)</a:t>
            </a:r>
          </a:p>
          <a:p>
            <a:pPr marL="360000" indent="-360000">
              <a:buNone/>
            </a:pPr>
            <a:r>
              <a:rPr lang="ru-RU" b="1" dirty="0" smtClean="0"/>
              <a:t>Лето-осень 1919 </a:t>
            </a:r>
            <a:r>
              <a:rPr lang="ru-RU" dirty="0" smtClean="0"/>
              <a:t>– партийные и профсоюзные мобилизации работников СРМ на фронты Гражданской войны</a:t>
            </a:r>
          </a:p>
          <a:p>
            <a:pPr marL="360000" indent="-360000">
              <a:buNone/>
            </a:pPr>
            <a:r>
              <a:rPr lang="ru-RU" b="1" dirty="0" smtClean="0"/>
              <a:t>Февраль-март 1921 </a:t>
            </a:r>
            <a:r>
              <a:rPr lang="ru-RU" dirty="0" smtClean="0"/>
              <a:t>– массовые забастовки</a:t>
            </a:r>
          </a:p>
          <a:p>
            <a:pPr marL="360000" indent="-360000">
              <a:buNone/>
            </a:pPr>
            <a:r>
              <a:rPr lang="ru-RU" b="1" dirty="0" smtClean="0"/>
              <a:t>Весна-осень 1921 </a:t>
            </a:r>
            <a:r>
              <a:rPr lang="ru-RU" dirty="0" smtClean="0"/>
              <a:t>– борьба с «рабочей оппозицией» (Я.И. </a:t>
            </a:r>
            <a:r>
              <a:rPr lang="ru-RU" dirty="0" err="1" smtClean="0"/>
              <a:t>Клинов</a:t>
            </a:r>
            <a:r>
              <a:rPr lang="ru-RU" dirty="0" smtClean="0"/>
              <a:t>)</a:t>
            </a:r>
          </a:p>
          <a:p>
            <a:pPr marL="360000" indent="-360000">
              <a:buNone/>
            </a:pPr>
            <a:r>
              <a:rPr lang="ru-RU" b="1" dirty="0" smtClean="0"/>
              <a:t>1922-1923 </a:t>
            </a:r>
            <a:r>
              <a:rPr lang="ru-RU" dirty="0" smtClean="0"/>
              <a:t>– заключение вновь разрешённых коллективных договоров</a:t>
            </a:r>
          </a:p>
          <a:p>
            <a:pPr marL="360000" indent="-360000">
              <a:buNone/>
            </a:pPr>
            <a:r>
              <a:rPr lang="ru-RU" b="1" dirty="0" smtClean="0"/>
              <a:t>Январь-март 1926 </a:t>
            </a:r>
            <a:r>
              <a:rPr lang="ru-RU" dirty="0" smtClean="0"/>
              <a:t>– борьба с «новой оппозицией» в Союзе (Г.Ф. Фёдоров)</a:t>
            </a:r>
            <a:endParaRPr lang="ru-RU" dirty="0"/>
          </a:p>
        </p:txBody>
      </p:sp>
      <p:pic>
        <p:nvPicPr>
          <p:cNvPr id="8194" name="Picture 2" descr="E:\Для сайта новейш\Сайт с Терентьевым\Фотографии\Персоны\Shlyapnikov A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744" b="1891"/>
          <a:stretch/>
        </p:blipFill>
        <p:spPr bwMode="auto">
          <a:xfrm>
            <a:off x="6660232" y="908720"/>
            <a:ext cx="1618045" cy="20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86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Хронокарта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Чертим на </a:t>
            </a:r>
            <a:r>
              <a:rPr lang="ru-RU" dirty="0" smtClean="0"/>
              <a:t>листе наискось </a:t>
            </a:r>
            <a:r>
              <a:rPr lang="ru-RU" dirty="0" err="1" smtClean="0"/>
              <a:t>временнУю</a:t>
            </a:r>
            <a:r>
              <a:rPr lang="ru-RU" dirty="0" smtClean="0"/>
              <a:t> шкалу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Совместно </a:t>
            </a:r>
            <a:r>
              <a:rPr lang="ru-RU" dirty="0" smtClean="0"/>
              <a:t>отмечаем </a:t>
            </a:r>
            <a:r>
              <a:rPr lang="ru-RU" dirty="0" smtClean="0"/>
              <a:t>на шкале важнейшие события, которые вы знаете</a:t>
            </a:r>
          </a:p>
          <a:p>
            <a:pPr marL="457200" indent="-457200">
              <a:buFont typeface="+mj-lt"/>
              <a:buAutoNum type="arabicPeriod"/>
            </a:pPr>
            <a:r>
              <a:rPr lang="ru-RU" smtClean="0"/>
              <a:t>Обсуждаем </a:t>
            </a:r>
            <a:r>
              <a:rPr lang="ru-RU" dirty="0" smtClean="0"/>
              <a:t>получившуюся картину (что получилось? Какие выводы? Как это знание помогает?)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648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3188945" cy="1202485"/>
          </a:xfrm>
        </p:spPr>
        <p:txBody>
          <a:bodyPr>
            <a:noAutofit/>
          </a:bodyPr>
          <a:lstStyle/>
          <a:p>
            <a:r>
              <a:rPr lang="ru-RU" sz="3600" dirty="0" smtClean="0"/>
              <a:t>2. Кирпичики </a:t>
            </a:r>
            <a:r>
              <a:rPr lang="ru-RU" sz="3600" dirty="0"/>
              <a:t>Питерского СРМ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476672"/>
            <a:ext cx="5112568" cy="6120680"/>
          </a:xfrm>
        </p:spPr>
        <p:txBody>
          <a:bodyPr>
            <a:noAutofit/>
          </a:bodyPr>
          <a:lstStyle/>
          <a:p>
            <a:r>
              <a:rPr lang="ru-RU" sz="1600" dirty="0" smtClean="0"/>
              <a:t>Участие в формировании центральных и местных органов Советской власти (на 1-м этапе)</a:t>
            </a:r>
          </a:p>
          <a:p>
            <a:r>
              <a:rPr lang="ru-RU" sz="1600" dirty="0" smtClean="0"/>
              <a:t>Отправка профсоюзных отрядов на фронт или в деревню за продовольствием</a:t>
            </a:r>
          </a:p>
          <a:p>
            <a:r>
              <a:rPr lang="ru-RU" sz="1600" dirty="0"/>
              <a:t>Коллективные договоры («минимум оплаты – минимум труда</a:t>
            </a:r>
            <a:r>
              <a:rPr lang="ru-RU" sz="1600" dirty="0" smtClean="0"/>
              <a:t>»): зарплата, охрана труда, </a:t>
            </a:r>
            <a:r>
              <a:rPr lang="ru-RU" sz="1600" dirty="0" smtClean="0"/>
              <a:t>соцстрах</a:t>
            </a:r>
            <a:endParaRPr lang="ru-RU" sz="1600" dirty="0"/>
          </a:p>
          <a:p>
            <a:r>
              <a:rPr lang="ru-RU" sz="1600" dirty="0" smtClean="0"/>
              <a:t>Расценочно-конфликтные комиссии</a:t>
            </a:r>
            <a:endParaRPr lang="ru-RU" sz="1600" dirty="0" smtClean="0"/>
          </a:p>
          <a:p>
            <a:r>
              <a:rPr lang="ru-RU" sz="1600" dirty="0" smtClean="0"/>
              <a:t>Участие в организации труда (</a:t>
            </a:r>
            <a:r>
              <a:rPr lang="ru-RU" sz="1600" dirty="0"/>
              <a:t>производственные совещания, </a:t>
            </a:r>
            <a:endParaRPr lang="ru-RU" sz="1600" dirty="0" smtClean="0"/>
          </a:p>
          <a:p>
            <a:r>
              <a:rPr lang="ru-RU" sz="1600" dirty="0" smtClean="0"/>
              <a:t>Кассы взаимопомощи</a:t>
            </a:r>
          </a:p>
          <a:p>
            <a:r>
              <a:rPr lang="ru-RU" sz="1600" dirty="0" smtClean="0"/>
              <a:t>Стачечный фонд (для частников), фонд безработных</a:t>
            </a:r>
          </a:p>
          <a:p>
            <a:r>
              <a:rPr lang="ru-RU" sz="1600" dirty="0" smtClean="0"/>
              <a:t>Поощрение труда (доска почёта, «Герой труда», профсоюзные путёвки, переход на выборную </a:t>
            </a:r>
            <a:r>
              <a:rPr lang="ru-RU" sz="1600" dirty="0" err="1" smtClean="0"/>
              <a:t>профдолжность</a:t>
            </a:r>
            <a:r>
              <a:rPr lang="ru-RU" sz="1600" dirty="0" smtClean="0"/>
              <a:t>)</a:t>
            </a:r>
          </a:p>
          <a:p>
            <a:r>
              <a:rPr lang="ru-RU" sz="1600" dirty="0" smtClean="0"/>
              <a:t>Участие в разрешении конфликтов (объявление завода в состоянии конфликта, примирительные камеры, третейские суды)</a:t>
            </a:r>
          </a:p>
          <a:p>
            <a:r>
              <a:rPr lang="ru-RU" sz="1600" dirty="0"/>
              <a:t>Преследование недовольных рабочих (вплоть до исключения из профсоюза)</a:t>
            </a:r>
          </a:p>
          <a:p>
            <a:r>
              <a:rPr lang="ru-RU" sz="1600" dirty="0" smtClean="0"/>
              <a:t>Борьба со стачками в ГП (от 6% к 2% санкционированных стачек), поощрение стачек в частном секторе</a:t>
            </a:r>
            <a:endParaRPr lang="ru-RU" sz="1600" dirty="0"/>
          </a:p>
        </p:txBody>
      </p:sp>
      <p:pic>
        <p:nvPicPr>
          <p:cNvPr id="9218" name="Picture 2" descr="E:\Для сайта новейш\Сайт с Терентьевым\Презентации\В презентуху\Иванов НИ с бойцами на фронт 1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3267770" cy="246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6" y="5229200"/>
            <a:ext cx="3300050" cy="775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dirty="0" smtClean="0"/>
              <a:t>Председатель </a:t>
            </a:r>
            <a:r>
              <a:rPr lang="ru-RU" dirty="0" err="1" smtClean="0"/>
              <a:t>Пг</a:t>
            </a:r>
            <a:r>
              <a:rPr lang="ru-RU" dirty="0" smtClean="0"/>
              <a:t> СРМ Н.И. Иванов с отрядом, отправка на фронт против Юденича, 1919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15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476672"/>
            <a:ext cx="3330101" cy="181933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3. Решение разногласий в СРМ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924944"/>
            <a:ext cx="7992888" cy="36004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Рабочие завода выбирают беспартийный заводской комитет – правление СРМ утверждает выборы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Рабочие требуют от завкома возглавить их забастовку с экономическими и политическими требованиями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требует от рабочих прекратить бастовать – отказ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добивается частичного удовлетворения экономических требований,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поддерживает решение дирекции о локауте на заводе, распускает заводской комитет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При наборе нового коллектива на завод и приёме их в профсоюз СРМ отсеивает рабочих, не лояльных к Советской власти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организует выборы нового, коммунистического завкома</a:t>
            </a:r>
            <a:endParaRPr lang="ru-RU" dirty="0"/>
          </a:p>
        </p:txBody>
      </p:sp>
      <p:pic>
        <p:nvPicPr>
          <p:cNvPr id="10242" name="Picture 2" descr="E:\Для сайта новейш\Сайт с Терентьевым\Презентации\В презентуху\Митинг в заводском цеху 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39229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1264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Решение разногласий с Компартией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5472608" cy="5040560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 съезде Всероссийского СРМ большинство делегатов – от «рабочей оппозиции», ленинцы в меньшинстве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ЦК РКП(б) направляет комиссию  в коммунистическую фракцию съезда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Комиссия в порядке партийной дисциплины обязывает делегатов голосовать за все резолюции ленинцев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Съезд почти единогласно избирает «ленинский» ЦК Союза и принимает резолюции ленинцев</a:t>
            </a:r>
            <a:endParaRPr lang="ru-RU" dirty="0"/>
          </a:p>
        </p:txBody>
      </p:sp>
      <p:pic>
        <p:nvPicPr>
          <p:cNvPr id="11266" name="Picture 2" descr="E:\Для сайта новейш\Сайт с Терентьевым\Презентации\В презентуху\Воззв-е ЦП ВСРМ 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8"/>
            <a:ext cx="2380411" cy="376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4933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4125049" cy="1291006"/>
          </a:xfrm>
        </p:spPr>
        <p:txBody>
          <a:bodyPr>
            <a:noAutofit/>
          </a:bodyPr>
          <a:lstStyle/>
          <a:p>
            <a:r>
              <a:rPr lang="ru-RU" sz="3200" dirty="0" smtClean="0"/>
              <a:t>5. Конфликт с хозяином-частником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7704856" cy="504056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Правление СРМ и завком</a:t>
            </a:r>
            <a:br>
              <a:rPr lang="ru-RU" dirty="0" smtClean="0"/>
            </a:br>
            <a:r>
              <a:rPr lang="ru-RU" dirty="0" smtClean="0"/>
              <a:t>включают в проект </a:t>
            </a:r>
            <a:r>
              <a:rPr lang="ru-RU" dirty="0" err="1" smtClean="0"/>
              <a:t>колдоговора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 частником неприемлемые</a:t>
            </a:r>
            <a:br>
              <a:rPr lang="ru-RU" dirty="0" smtClean="0"/>
            </a:br>
            <a:r>
              <a:rPr lang="ru-RU" dirty="0" smtClean="0"/>
              <a:t>условия – переговоры в тупике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СРМ распоряжается</a:t>
            </a:r>
            <a:br>
              <a:rPr lang="ru-RU" dirty="0" smtClean="0"/>
            </a:br>
            <a:r>
              <a:rPr lang="ru-RU" dirty="0" smtClean="0"/>
              <a:t>(разрешает завкому) начать</a:t>
            </a:r>
            <a:br>
              <a:rPr lang="ru-RU" dirty="0" smtClean="0"/>
            </a:br>
            <a:r>
              <a:rPr lang="ru-RU" dirty="0" smtClean="0"/>
              <a:t>стачку на заводе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 стачке объявляют газеты, у</a:t>
            </a:r>
            <a:br>
              <a:rPr lang="ru-RU" dirty="0" smtClean="0"/>
            </a:br>
            <a:r>
              <a:rPr lang="ru-RU" dirty="0" smtClean="0"/>
              <a:t>проходной пикеты СРМ, не пускающие</a:t>
            </a:r>
            <a:br>
              <a:rPr lang="ru-RU" dirty="0" smtClean="0"/>
            </a:br>
            <a:r>
              <a:rPr lang="ru-RU" dirty="0" smtClean="0"/>
              <a:t>на завод ни штрейкбрехеров, ни частника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Бастующие получают деньги из стачечного фонда СРМ, участвуют в собраниях, пикетах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 письму СРМ органы власти начинают проверки – штрафы на завод, закрытие счёта частника, аресты служащих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Частник приезжает в правление СРМ и подписывает </a:t>
            </a:r>
            <a:r>
              <a:rPr lang="ru-RU" dirty="0" err="1" smtClean="0"/>
              <a:t>колдоговор</a:t>
            </a:r>
            <a:r>
              <a:rPr lang="ru-RU" dirty="0" smtClean="0"/>
              <a:t> на любых условиях</a:t>
            </a:r>
          </a:p>
        </p:txBody>
      </p:sp>
      <p:pic>
        <p:nvPicPr>
          <p:cNvPr id="12290" name="Picture 2" descr="E:\Для сайта новейш\Сайт с Терентьевым\Презентации\В презентуху\Нэпман в налоговой 19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2929508" cy="225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580112" y="2822879"/>
            <a:ext cx="2932398" cy="534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 smtClean="0"/>
              <a:t>Нэпман у налогового инспектора, 1930 г.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462086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5616624" cy="1202485"/>
          </a:xfrm>
        </p:spPr>
        <p:txBody>
          <a:bodyPr>
            <a:noAutofit/>
          </a:bodyPr>
          <a:lstStyle/>
          <a:p>
            <a:r>
              <a:rPr lang="ru-RU" sz="2800" dirty="0" smtClean="0"/>
              <a:t>1. </a:t>
            </a:r>
            <a:r>
              <a:rPr lang="ru-RU" sz="2800" dirty="0" smtClean="0"/>
              <a:t>Профессиональная </a:t>
            </a:r>
            <a:r>
              <a:rPr lang="ru-RU" sz="2800" dirty="0" smtClean="0"/>
              <a:t>ассоциация рабочих «Независимость»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776864" cy="5184576"/>
          </a:xfrm>
        </p:spPr>
        <p:txBody>
          <a:bodyPr>
            <a:normAutofit fontScale="55000" lnSpcReduction="20000"/>
          </a:bodyPr>
          <a:lstStyle/>
          <a:p>
            <a:pPr marL="360000" indent="-360000">
              <a:buNone/>
            </a:pPr>
            <a:r>
              <a:rPr lang="ru-RU" b="1" dirty="0" smtClean="0"/>
              <a:t>лето 1989</a:t>
            </a:r>
            <a:r>
              <a:rPr lang="ru-RU" dirty="0" smtClean="0"/>
              <a:t> – создание Инициативного комитета</a:t>
            </a:r>
            <a:br>
              <a:rPr lang="ru-RU" dirty="0" smtClean="0"/>
            </a:br>
            <a:r>
              <a:rPr lang="ru-RU" dirty="0" smtClean="0"/>
              <a:t>ассоциации рабочих (</a:t>
            </a:r>
            <a:r>
              <a:rPr lang="ru-RU" dirty="0" err="1" smtClean="0"/>
              <a:t>ИКАРа</a:t>
            </a:r>
            <a:r>
              <a:rPr lang="ru-RU" dirty="0" smtClean="0"/>
              <a:t>, лидер Л.Н. Павлов),</a:t>
            </a:r>
            <a:br>
              <a:rPr lang="ru-RU" dirty="0" smtClean="0"/>
            </a:br>
            <a:r>
              <a:rPr lang="ru-RU" dirty="0" smtClean="0"/>
              <a:t>Центра взаимопомощи рабочих (ЦВР, лидер О.Н.</a:t>
            </a:r>
            <a:br>
              <a:rPr lang="ru-RU" dirty="0" smtClean="0"/>
            </a:br>
            <a:r>
              <a:rPr lang="ru-RU" dirty="0" smtClean="0"/>
              <a:t>Москвин)</a:t>
            </a:r>
          </a:p>
          <a:p>
            <a:pPr marL="360000" indent="-360000">
              <a:buNone/>
            </a:pPr>
            <a:r>
              <a:rPr lang="ru-RU" dirty="0" smtClean="0"/>
              <a:t>	– втягивание профсоюза в забастовки (1-я – на</a:t>
            </a:r>
            <a:br>
              <a:rPr lang="ru-RU" dirty="0" smtClean="0"/>
            </a:br>
            <a:r>
              <a:rPr lang="ru-RU" dirty="0" smtClean="0"/>
              <a:t>заводе «Знамя Октября»)</a:t>
            </a:r>
          </a:p>
          <a:p>
            <a:pPr marL="360000" indent="-360000">
              <a:buNone/>
            </a:pPr>
            <a:r>
              <a:rPr lang="ru-RU" b="1" dirty="0" smtClean="0"/>
              <a:t>1990</a:t>
            </a:r>
            <a:r>
              <a:rPr lang="ru-RU" dirty="0" smtClean="0"/>
              <a:t> – получение профсоюзом статуса </a:t>
            </a:r>
            <a:r>
              <a:rPr lang="ru-RU" dirty="0" err="1" smtClean="0"/>
              <a:t>юрлица</a:t>
            </a:r>
            <a:r>
              <a:rPr lang="ru-RU" dirty="0" smtClean="0"/>
              <a:t>, выход</a:t>
            </a:r>
            <a:br>
              <a:rPr lang="ru-RU" dirty="0" smtClean="0"/>
            </a:br>
            <a:r>
              <a:rPr lang="ru-RU" dirty="0" smtClean="0"/>
              <a:t>профсоюза в Ленобласть и другие регионы</a:t>
            </a:r>
          </a:p>
          <a:p>
            <a:pPr marL="360000" indent="-360000">
              <a:buNone/>
            </a:pPr>
            <a:r>
              <a:rPr lang="ru-RU" dirty="0" smtClean="0"/>
              <a:t>	– начало хозяйственной деятельности (заработок для активистов и безработных)</a:t>
            </a:r>
            <a:endParaRPr lang="ru-RU" b="1" dirty="0" smtClean="0"/>
          </a:p>
          <a:p>
            <a:pPr marL="360000" indent="-360000">
              <a:buNone/>
            </a:pPr>
            <a:r>
              <a:rPr lang="ru-RU" b="1" dirty="0" smtClean="0"/>
              <a:t>декабрь 1990 – январь 1991 </a:t>
            </a:r>
            <a:r>
              <a:rPr lang="ru-RU" dirty="0" smtClean="0"/>
              <a:t>– </a:t>
            </a:r>
            <a:r>
              <a:rPr lang="ru-RU" dirty="0" err="1" smtClean="0"/>
              <a:t>Полюстровская</a:t>
            </a:r>
            <a:r>
              <a:rPr lang="ru-RU" dirty="0" smtClean="0"/>
              <a:t> стачка (23-дня, 13 требований из 23-х выполнены, соглашение, лидер Р.С. </a:t>
            </a:r>
            <a:r>
              <a:rPr lang="ru-RU" dirty="0" err="1" smtClean="0"/>
              <a:t>Шарифуллина</a:t>
            </a:r>
            <a:r>
              <a:rPr lang="ru-RU" dirty="0" smtClean="0"/>
              <a:t>)</a:t>
            </a:r>
          </a:p>
          <a:p>
            <a:pPr marL="360000" indent="-360000">
              <a:buNone/>
            </a:pPr>
            <a:r>
              <a:rPr lang="ru-RU" b="1" dirty="0" smtClean="0"/>
              <a:t>ноябрь 1991</a:t>
            </a:r>
            <a:r>
              <a:rPr lang="ru-RU" dirty="0" smtClean="0"/>
              <a:t> – захват трудовым коллективом </a:t>
            </a:r>
            <a:r>
              <a:rPr lang="ru-RU" dirty="0" err="1" smtClean="0"/>
              <a:t>Парголовского</a:t>
            </a:r>
            <a:r>
              <a:rPr lang="ru-RU" dirty="0" smtClean="0"/>
              <a:t> машиностроительного завода (под СПб) – переход на аренду, избрание директора</a:t>
            </a:r>
            <a:endParaRPr lang="ru-RU" b="1" dirty="0" smtClean="0"/>
          </a:p>
          <a:p>
            <a:pPr marL="360000" indent="-360000">
              <a:buNone/>
            </a:pPr>
            <a:r>
              <a:rPr lang="ru-RU" b="1" dirty="0" smtClean="0"/>
              <a:t>1992</a:t>
            </a:r>
            <a:r>
              <a:rPr lang="ru-RU" dirty="0" smtClean="0"/>
              <a:t> – последняя крупная забастовка (трамвайно-троллейбусные парки СПб)</a:t>
            </a:r>
            <a:endParaRPr lang="ru-RU" b="1" dirty="0" smtClean="0"/>
          </a:p>
          <a:p>
            <a:pPr marL="360000" indent="-360000">
              <a:buNone/>
            </a:pPr>
            <a:r>
              <a:rPr lang="ru-RU" dirty="0" smtClean="0"/>
              <a:t>	– откол от </a:t>
            </a:r>
            <a:r>
              <a:rPr lang="ru-RU" dirty="0" err="1" smtClean="0"/>
              <a:t>ИКАРа</a:t>
            </a:r>
            <a:r>
              <a:rPr lang="ru-RU" dirty="0" smtClean="0"/>
              <a:t> ряда активистов; основная активность переходит в </a:t>
            </a:r>
            <a:r>
              <a:rPr lang="ru-RU" dirty="0" err="1" smtClean="0"/>
              <a:t>Полюстровскую</a:t>
            </a:r>
            <a:r>
              <a:rPr lang="ru-RU" dirty="0" smtClean="0"/>
              <a:t> «Независимость»</a:t>
            </a:r>
            <a:endParaRPr lang="ru-RU" b="1" dirty="0" smtClean="0"/>
          </a:p>
          <a:p>
            <a:pPr marL="360000" indent="-360000">
              <a:buNone/>
            </a:pPr>
            <a:r>
              <a:rPr lang="ru-RU" b="1" dirty="0" smtClean="0"/>
              <a:t>конец 1993</a:t>
            </a:r>
            <a:r>
              <a:rPr lang="ru-RU" dirty="0" smtClean="0"/>
              <a:t> – сворачивание работы </a:t>
            </a:r>
            <a:r>
              <a:rPr lang="ru-RU" dirty="0" err="1" smtClean="0"/>
              <a:t>ИКАРа</a:t>
            </a:r>
            <a:r>
              <a:rPr lang="ru-RU" dirty="0" smtClean="0"/>
              <a:t> (заболевание Павлова) и </a:t>
            </a:r>
            <a:r>
              <a:rPr lang="ru-RU" dirty="0" err="1" smtClean="0"/>
              <a:t>Полюстровской</a:t>
            </a:r>
            <a:r>
              <a:rPr lang="ru-RU" dirty="0" smtClean="0"/>
              <a:t> «Независимости» (закрытие </a:t>
            </a:r>
            <a:r>
              <a:rPr lang="ru-RU" dirty="0" err="1" smtClean="0"/>
              <a:t>Полюстровского</a:t>
            </a:r>
            <a:r>
              <a:rPr lang="ru-RU" dirty="0" smtClean="0"/>
              <a:t> производства)</a:t>
            </a:r>
            <a:endParaRPr lang="ru-RU" dirty="0"/>
          </a:p>
        </p:txBody>
      </p:sp>
      <p:pic>
        <p:nvPicPr>
          <p:cNvPr id="3074" name="Picture 2" descr="D:\Для сайта новейш\Сайт с Терентьевым\Фотографии\Персоны\Не исп\Pavlov L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63" b="21464"/>
          <a:stretch/>
        </p:blipFill>
        <p:spPr bwMode="auto">
          <a:xfrm>
            <a:off x="6372200" y="404664"/>
            <a:ext cx="1999283" cy="217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176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4845129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2. Особенности «Независимости»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нефиксированное членство,</a:t>
            </a:r>
          </a:p>
          <a:p>
            <a:r>
              <a:rPr lang="ru-RU" dirty="0"/>
              <a:t>на острие </a:t>
            </a:r>
            <a:r>
              <a:rPr lang="ru-RU" dirty="0" smtClean="0"/>
              <a:t>конфликта,</a:t>
            </a:r>
            <a:endParaRPr lang="ru-RU" dirty="0"/>
          </a:p>
          <a:p>
            <a:r>
              <a:rPr lang="ru-RU" dirty="0" err="1" smtClean="0"/>
              <a:t>децентрализованность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(«горизонтально вложенные</a:t>
            </a:r>
            <a:br>
              <a:rPr lang="ru-RU" dirty="0" smtClean="0"/>
            </a:br>
            <a:r>
              <a:rPr lang="ru-RU" dirty="0" smtClean="0"/>
              <a:t>структуры»),</a:t>
            </a:r>
          </a:p>
          <a:p>
            <a:r>
              <a:rPr lang="ru-RU" dirty="0" smtClean="0"/>
              <a:t>«от станка к станку» (без освобождённых лидеров)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моноклассовость</a:t>
            </a:r>
            <a:r>
              <a:rPr lang="ru-RU" dirty="0" smtClean="0"/>
              <a:t>» (служащие без права голоса),</a:t>
            </a:r>
          </a:p>
          <a:p>
            <a:r>
              <a:rPr lang="ru-RU" dirty="0" smtClean="0"/>
              <a:t>«правомочность меньшинства»,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деполитичность</a:t>
            </a:r>
            <a:r>
              <a:rPr lang="ru-RU" dirty="0" smtClean="0"/>
              <a:t>» (не за власть, но за контроль любой власти),</a:t>
            </a:r>
          </a:p>
          <a:p>
            <a:r>
              <a:rPr lang="ru-RU" dirty="0" smtClean="0"/>
              <a:t>хозяйственная деятельность в помощь безработным и уволенным.</a:t>
            </a:r>
          </a:p>
        </p:txBody>
      </p:sp>
      <p:pic>
        <p:nvPicPr>
          <p:cNvPr id="4" name="Picture 2" descr="E:\Для сайта новейш\Сайт с Терентьевым\Фотографии\Профсоюзы и рабочее движение в фотографиях\Независимость\Базиков и Янович у ЛМС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6672"/>
            <a:ext cx="1884288" cy="239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5835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3260953" cy="1202485"/>
          </a:xfrm>
        </p:spPr>
        <p:txBody>
          <a:bodyPr>
            <a:noAutofit/>
          </a:bodyPr>
          <a:lstStyle/>
          <a:p>
            <a:r>
              <a:rPr lang="ru-RU" sz="2800" dirty="0" smtClean="0"/>
              <a:t>3. Кирпичики «Независимости»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476672"/>
            <a:ext cx="4896544" cy="59766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12-13 забастовок за 4 года, в том числе самая продолжительная с 1922 на </a:t>
            </a:r>
            <a:r>
              <a:rPr lang="ru-RU" dirty="0" err="1" smtClean="0"/>
              <a:t>Полюстровском</a:t>
            </a:r>
            <a:r>
              <a:rPr lang="ru-RU" dirty="0" smtClean="0"/>
              <a:t> производстве ДСК-2,</a:t>
            </a:r>
          </a:p>
          <a:p>
            <a:r>
              <a:rPr lang="ru-RU" dirty="0" smtClean="0"/>
              <a:t>захват кабинетов «бюрократов», навязывание переговоров, коллективное увольнение,</a:t>
            </a:r>
          </a:p>
          <a:p>
            <a:r>
              <a:rPr lang="ru-RU" dirty="0" smtClean="0"/>
              <a:t>голодовка,</a:t>
            </a:r>
          </a:p>
          <a:p>
            <a:r>
              <a:rPr lang="ru-RU" dirty="0" smtClean="0"/>
              <a:t>бойкот выборов,</a:t>
            </a:r>
          </a:p>
          <a:p>
            <a:r>
              <a:rPr lang="ru-RU" dirty="0" smtClean="0"/>
              <a:t>планирование и подготовка к акциям и разным вариантам их протекания,</a:t>
            </a:r>
          </a:p>
          <a:p>
            <a:r>
              <a:rPr lang="ru-RU" dirty="0" smtClean="0"/>
              <a:t>хозяйственная деятельность (заработок),</a:t>
            </a:r>
          </a:p>
          <a:p>
            <a:r>
              <a:rPr lang="ru-RU" dirty="0" smtClean="0"/>
              <a:t>частые регулярные собрания </a:t>
            </a:r>
            <a:r>
              <a:rPr lang="ru-RU" dirty="0" err="1" smtClean="0"/>
              <a:t>ИКАРа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оперативность, работоспособность и смелость актива,</a:t>
            </a:r>
          </a:p>
          <a:p>
            <a:r>
              <a:rPr lang="ru-RU" dirty="0" smtClean="0"/>
              <a:t>регулярный выход листовок большими тиражами.</a:t>
            </a:r>
            <a:endParaRPr lang="ru-RU" dirty="0"/>
          </a:p>
        </p:txBody>
      </p:sp>
      <p:pic>
        <p:nvPicPr>
          <p:cNvPr id="13314" name="Picture 2" descr="E:\Для сайта новейш\Сайт с Терентьевым\Фотографии\Профсоюзы и рабочее движение в фотографиях\Независимость\Юсупов с подругой 1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2736304" cy="352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949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3909025" cy="1675314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4. Решение разногласий в «Независимости» (ИКАР)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852936"/>
            <a:ext cx="7920880" cy="36004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Члены </a:t>
            </a:r>
            <a:r>
              <a:rPr lang="ru-RU" dirty="0" err="1" smtClean="0"/>
              <a:t>ИКАРа</a:t>
            </a:r>
            <a:r>
              <a:rPr lang="ru-RU" dirty="0" smtClean="0"/>
              <a:t> предлагают решение, Павлов против. </a:t>
            </a:r>
            <a:r>
              <a:rPr lang="ru-RU" dirty="0"/>
              <a:t>Голосование – Павлов  в </a:t>
            </a:r>
            <a:r>
              <a:rPr lang="ru-RU" dirty="0" smtClean="0"/>
              <a:t>меньшинстве</a:t>
            </a:r>
          </a:p>
          <a:p>
            <a:pPr marL="457200" indent="-457200">
              <a:buAutoNum type="arabicPeriod"/>
            </a:pPr>
            <a:r>
              <a:rPr lang="ru-RU" dirty="0" smtClean="0"/>
              <a:t>Павлов предлагает большинству исполнять решение без его участия (Павлов держит счёт и печать «Независимости»)</a:t>
            </a:r>
          </a:p>
          <a:p>
            <a:pPr marL="457200" indent="-457200">
              <a:buAutoNum type="arabicPeriod"/>
            </a:pPr>
            <a:r>
              <a:rPr lang="ru-RU" dirty="0" smtClean="0"/>
              <a:t>Решение не реализуется, часть членов </a:t>
            </a:r>
            <a:r>
              <a:rPr lang="ru-RU" dirty="0" err="1" smtClean="0"/>
              <a:t>ИКАРа</a:t>
            </a:r>
            <a:r>
              <a:rPr lang="ru-RU" dirty="0" smtClean="0"/>
              <a:t> уходит и создаёт самостоятельную структуру профсоюза</a:t>
            </a:r>
            <a:endParaRPr lang="ru-RU" dirty="0"/>
          </a:p>
        </p:txBody>
      </p:sp>
      <p:pic>
        <p:nvPicPr>
          <p:cNvPr id="14338" name="Picture 2" descr="E:\Для сайта новейш\Сайт с Терентьевым\Фотографии\Профсоюзы и рабочее движение в фотографиях\Независимость\У ЛМС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836712"/>
            <a:ext cx="2905497" cy="177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49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4845129" cy="986461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5. Конфликт профсоюза с работодателем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848872" cy="5112568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Рабочие завода обращаются в ИКАР с</a:t>
            </a:r>
            <a:br>
              <a:rPr lang="ru-RU" dirty="0" smtClean="0"/>
            </a:br>
            <a:r>
              <a:rPr lang="ru-RU" dirty="0" smtClean="0"/>
              <a:t>просьбой сформулировать требования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ИКАР создаёт на заводе профсоюз</a:t>
            </a:r>
            <a:br>
              <a:rPr lang="ru-RU" dirty="0" smtClean="0"/>
            </a:br>
            <a:r>
              <a:rPr lang="ru-RU" dirty="0" smtClean="0"/>
              <a:t>«Независимость», выдвигает требования</a:t>
            </a:r>
            <a:r>
              <a:rPr lang="ru-RU" dirty="0" smtClean="0"/>
              <a:t>, организует </a:t>
            </a:r>
            <a:r>
              <a:rPr lang="ru-RU" dirty="0" smtClean="0"/>
              <a:t>переговоры – отказ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Начало забастовки, листовки и делегаты </a:t>
            </a:r>
            <a:r>
              <a:rPr lang="ru-RU" dirty="0" smtClean="0"/>
              <a:t>по заводам</a:t>
            </a:r>
            <a:r>
              <a:rPr lang="ru-RU" dirty="0" smtClean="0"/>
              <a:t>, </a:t>
            </a:r>
            <a:r>
              <a:rPr lang="ru-RU" dirty="0" err="1" smtClean="0"/>
              <a:t>обзвон</a:t>
            </a:r>
            <a:r>
              <a:rPr lang="ru-RU" dirty="0" smtClean="0"/>
              <a:t> СМИ и </a:t>
            </a:r>
            <a:r>
              <a:rPr lang="ru-RU" dirty="0" smtClean="0"/>
              <a:t>союзных организаций </a:t>
            </a:r>
            <a:r>
              <a:rPr lang="ru-RU" dirty="0" smtClean="0"/>
              <a:t>– дирекция подаёт в суд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Оккупация заводоуправления, ежедневные собрания в актовом зале, пикеты и баррикады на заводе от штрейкбрехеров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 день суда профсоюз проводит на заводе конференцию трудового коллектива и обращается к Ленсовету за поддержкой - депутаты приезжают на завод, убеждая рабочих отказаться от затеи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Профсоюз продолжает забастовку, приняв решение уволить директора – дирекция идёт на переговоры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Переговоры идут в присутствии сотен бастующих – приняты 13 требований из 23-х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Профсоюз выводит рабочих из забастовки</a:t>
            </a:r>
            <a:endParaRPr lang="ru-RU" dirty="0"/>
          </a:p>
        </p:txBody>
      </p:sp>
      <p:pic>
        <p:nvPicPr>
          <p:cNvPr id="15363" name="Picture 3" descr="E:\Для сайта новейш\Сайт с Терентьевым\Презентации\В презентуху\x_d103311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300486" cy="172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2761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Финальные аккорды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Обсуждаем по предложенному шаблону кейс вашего профсоюза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Заполняем </a:t>
            </a:r>
            <a:r>
              <a:rPr lang="ru-RU" dirty="0"/>
              <a:t>таблицу со стратегией по кейсу </a:t>
            </a:r>
            <a:r>
              <a:rPr lang="ru-RU" dirty="0" smtClean="0"/>
              <a:t>вашего профсоюза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Получаем представление о сильных и слабых сторонах работы профсоюза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Определяем, что в стратегии стоит улучшить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0723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 мы можем гордиться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7200800" cy="4251884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600"/>
              </a:spcBef>
            </a:pPr>
            <a:r>
              <a:rPr lang="ru-RU" dirty="0"/>
              <a:t>Первый в мире опыт рабочего самоуправления (1802, </a:t>
            </a:r>
            <a:r>
              <a:rPr lang="ru-RU" dirty="0" err="1"/>
              <a:t>Красносельская</a:t>
            </a:r>
            <a:r>
              <a:rPr lang="ru-RU" dirty="0"/>
              <a:t> бумажная фабрика),</a:t>
            </a:r>
          </a:p>
          <a:p>
            <a:pPr>
              <a:spcBef>
                <a:spcPts val="600"/>
              </a:spcBef>
            </a:pPr>
            <a:r>
              <a:rPr lang="ru-RU" dirty="0"/>
              <a:t>Профсоюзы в России создали партию (Бунд в 1897) на 9 лет раньше, чем в </a:t>
            </a:r>
            <a:r>
              <a:rPr lang="ru-RU" dirty="0" smtClean="0"/>
              <a:t>Англии (</a:t>
            </a:r>
            <a:r>
              <a:rPr lang="ru-RU" dirty="0"/>
              <a:t>Лейбористскую партию в 1906),</a:t>
            </a:r>
          </a:p>
          <a:p>
            <a:pPr>
              <a:spcBef>
                <a:spcPts val="600"/>
              </a:spcBef>
            </a:pPr>
            <a:r>
              <a:rPr lang="ru-RU" dirty="0"/>
              <a:t>Конституция в России (Манифест 17 октября 1905) принята в результате Всеобщей политической стачки,</a:t>
            </a:r>
          </a:p>
          <a:p>
            <a:pPr>
              <a:spcBef>
                <a:spcPts val="600"/>
              </a:spcBef>
            </a:pPr>
            <a:r>
              <a:rPr lang="ru-RU" dirty="0"/>
              <a:t>1-й кризис Советской власти вызван профсоюзом железнодорожников (в октябре-ноябре 1917),</a:t>
            </a:r>
          </a:p>
          <a:p>
            <a:pPr>
              <a:spcBef>
                <a:spcPts val="600"/>
              </a:spcBef>
            </a:pPr>
            <a:r>
              <a:rPr lang="ru-RU" dirty="0"/>
              <a:t>ФСБ создавалась для борьбы с профсоюзами служащих, телеграфистов, учителей (в декабре 1917),</a:t>
            </a:r>
          </a:p>
          <a:p>
            <a:pPr>
              <a:spcBef>
                <a:spcPts val="600"/>
              </a:spcBef>
            </a:pPr>
            <a:r>
              <a:rPr lang="ru-RU" dirty="0"/>
              <a:t>Самым опасным внутрипартийным врагом Ленина была профсоюзная «рабочая оппозиция» (1921-1922),</a:t>
            </a:r>
          </a:p>
          <a:p>
            <a:pPr>
              <a:spcBef>
                <a:spcPts val="600"/>
              </a:spcBef>
            </a:pPr>
            <a:r>
              <a:rPr lang="ru-RU" dirty="0"/>
              <a:t>Ельцин пришёл к власти при помощи шахтёрских забастовок и Независимого профсоюза горняков СССР (1989-1991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5517232"/>
            <a:ext cx="6965245" cy="72008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i="1" dirty="0" smtClean="0">
                <a:solidFill>
                  <a:schemeClr val="bg1"/>
                </a:solidFill>
              </a:rPr>
              <a:t>Есть ли польза от этого знания?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49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Почему нам это знание ничего не даёт?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Дела давно минувших дней</a:t>
            </a:r>
          </a:p>
          <a:p>
            <a:r>
              <a:rPr lang="ru-RU" dirty="0" smtClean="0"/>
              <a:t>Традиции прерваны</a:t>
            </a:r>
          </a:p>
          <a:p>
            <a:r>
              <a:rPr lang="ru-RU" dirty="0" smtClean="0"/>
              <a:t>Времена другие, люди другие</a:t>
            </a:r>
          </a:p>
          <a:p>
            <a:r>
              <a:rPr lang="ru-RU" dirty="0" smtClean="0"/>
              <a:t>Абстрактно и потому бесполезно</a:t>
            </a:r>
          </a:p>
          <a:p>
            <a:r>
              <a:rPr lang="ru-RU" dirty="0" smtClean="0"/>
              <a:t>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5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Какой смысл в знании прошлого?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Понимаешь настоящее,</a:t>
            </a:r>
          </a:p>
          <a:p>
            <a:r>
              <a:rPr lang="ru-RU" dirty="0" smtClean="0"/>
              <a:t>Прогнозируешь будущее,</a:t>
            </a:r>
          </a:p>
          <a:p>
            <a:r>
              <a:rPr lang="ru-RU" dirty="0" smtClean="0"/>
              <a:t>Вдохновляешься,</a:t>
            </a:r>
          </a:p>
          <a:p>
            <a:r>
              <a:rPr lang="ru-RU" dirty="0" smtClean="0"/>
              <a:t>УЧИТЫВАЕШЬ ЧУЖОЙ ОПЫТ И ПРИМЕНЯЕШЬ.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862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404664"/>
            <a:ext cx="6965245" cy="2016224"/>
          </a:xfrm>
        </p:spPr>
        <p:txBody>
          <a:bodyPr>
            <a:normAutofit fontScale="90000"/>
          </a:bodyPr>
          <a:lstStyle/>
          <a:p>
            <a:r>
              <a:rPr lang="ru-RU" dirty="0"/>
              <a:t>Разбирая </a:t>
            </a:r>
            <a:r>
              <a:rPr lang="ru-RU" dirty="0" smtClean="0"/>
              <a:t>опыт других профсоюзов</a:t>
            </a:r>
            <a:r>
              <a:rPr lang="ru-RU" dirty="0"/>
              <a:t>, мы </a:t>
            </a:r>
            <a:r>
              <a:rPr lang="ru-RU" dirty="0" smtClean="0"/>
              <a:t>можем научиться определять: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60750956"/>
              </p:ext>
            </p:extLst>
          </p:nvPr>
        </p:nvGraphicFramePr>
        <p:xfrm>
          <a:off x="1043605" y="2204862"/>
          <a:ext cx="7272810" cy="431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5"/>
                <a:gridCol w="3636405"/>
              </a:tblGrid>
              <a:tr h="588824"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Ситуацию</a:t>
                      </a:r>
                      <a:endParaRPr lang="ru-RU" sz="28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i="1" dirty="0" smtClean="0"/>
                        <a:t>Где вести разведку?</a:t>
                      </a:r>
                      <a:endParaRPr lang="ru-RU" sz="2800" i="1" dirty="0"/>
                    </a:p>
                  </a:txBody>
                  <a:tcPr/>
                </a:tc>
              </a:tr>
              <a:tr h="588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Ресурсы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Что у нас есть?</a:t>
                      </a:r>
                      <a:endParaRPr lang="ru-RU" sz="2800" dirty="0"/>
                    </a:p>
                  </a:txBody>
                  <a:tcPr/>
                </a:tc>
              </a:tr>
              <a:tr h="588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Цели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Куда идём?</a:t>
                      </a:r>
                      <a:endParaRPr lang="ru-RU" sz="2800" dirty="0"/>
                    </a:p>
                  </a:txBody>
                  <a:tcPr/>
                </a:tc>
              </a:tr>
              <a:tr h="588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Правила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/>
                        <a:t>Как решаем разногласия?</a:t>
                      </a:r>
                    </a:p>
                  </a:txBody>
                  <a:tcPr/>
                </a:tc>
              </a:tr>
              <a:tr h="5888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План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Что и когда делаем?</a:t>
                      </a:r>
                      <a:endParaRPr lang="ru-RU" sz="2800" dirty="0"/>
                    </a:p>
                  </a:txBody>
                  <a:tcPr/>
                </a:tc>
              </a:tr>
              <a:tr h="1016324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СТРАТЕГИЮ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Какова общая модель развития?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3953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 – это…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Общий план войны без деталей,</a:t>
            </a:r>
          </a:p>
          <a:p>
            <a:r>
              <a:rPr lang="ru-RU" dirty="0" smtClean="0"/>
              <a:t>Долгосрочное направление развития,</a:t>
            </a:r>
          </a:p>
          <a:p>
            <a:r>
              <a:rPr lang="ru-RU" dirty="0" smtClean="0"/>
              <a:t>Модель поведения, которой надо следовать для достижения цели,</a:t>
            </a:r>
          </a:p>
          <a:p>
            <a:r>
              <a:rPr lang="ru-RU" dirty="0" smtClean="0"/>
              <a:t>Искусство руководства, общий план ведения работы,</a:t>
            </a:r>
          </a:p>
          <a:p>
            <a:r>
              <a:rPr lang="ru-RU" dirty="0" smtClean="0"/>
              <a:t>Совокупность поведенческих шаблонов,</a:t>
            </a:r>
          </a:p>
          <a:p>
            <a:r>
              <a:rPr lang="ru-RU" dirty="0" smtClean="0"/>
              <a:t>Путь достижения цели,</a:t>
            </a:r>
          </a:p>
          <a:p>
            <a:r>
              <a:rPr lang="ru-RU" dirty="0" smtClean="0"/>
              <a:t>И так далее.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67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Профсоюзные стратегии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Стратегии роста:</a:t>
            </a:r>
          </a:p>
          <a:p>
            <a:pPr lvl="1"/>
            <a:r>
              <a:rPr lang="ru-RU" dirty="0" smtClean="0"/>
              <a:t>Общего роста – по всем направлениям (много целей развития),</a:t>
            </a:r>
          </a:p>
          <a:p>
            <a:pPr lvl="1"/>
            <a:r>
              <a:rPr lang="ru-RU" dirty="0" smtClean="0"/>
              <a:t>Сбалансированного роста – по 2-3 направлениям (2-3 цели развития),</a:t>
            </a:r>
          </a:p>
          <a:p>
            <a:pPr lvl="1"/>
            <a:r>
              <a:rPr lang="ru-RU" dirty="0" smtClean="0"/>
              <a:t>Концентрированного роста – по одному направлению (1 цель развития)</a:t>
            </a:r>
          </a:p>
          <a:p>
            <a:r>
              <a:rPr lang="ru-RU" dirty="0" smtClean="0"/>
              <a:t>Стратегия сворачивания (цель одна)</a:t>
            </a:r>
          </a:p>
          <a:p>
            <a:r>
              <a:rPr lang="ru-RU" dirty="0" smtClean="0"/>
              <a:t>Комбинированная стратегия (более 1 цели – у гениев; нет целей – у неучей)</a:t>
            </a:r>
          </a:p>
        </p:txBody>
      </p:sp>
    </p:spTree>
    <p:extLst>
      <p:ext uri="{BB962C8B-B14F-4D97-AF65-F5344CB8AC3E}">
        <p14:creationId xmlns:p14="http://schemas.microsoft.com/office/powerpoint/2010/main" xmlns="" val="28297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Профсоюзные кейсы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4332128"/>
              </p:ext>
            </p:extLst>
          </p:nvPr>
        </p:nvGraphicFramePr>
        <p:xfrm>
          <a:off x="457200" y="1600200"/>
          <a:ext cx="8229602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2089"/>
                <a:gridCol w="2104117"/>
                <a:gridCol w="2953396"/>
              </a:tblGrid>
              <a:tr h="51759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Организация</a:t>
                      </a:r>
                    </a:p>
                    <a:p>
                      <a:endParaRPr lang="ru-RU" sz="2400" dirty="0" smtClean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Период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Место</a:t>
                      </a:r>
                      <a:endParaRPr lang="ru-RU" sz="2400" dirty="0"/>
                    </a:p>
                  </a:txBody>
                  <a:tcPr marL="121451" marR="121451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«Братии» речных лоцманов</a:t>
                      </a:r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1653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baseline="0" smtClean="0"/>
                        <a:t>- 1683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Реки Сухона, Северная Двина</a:t>
                      </a:r>
                      <a:endParaRPr lang="ru-RU" sz="2400" dirty="0"/>
                    </a:p>
                  </a:txBody>
                  <a:tcPr marL="121451" marR="12145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«Собрание» священника Гапона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1903 – январь 1905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СПб и окрестности</a:t>
                      </a:r>
                      <a:endParaRPr lang="ru-RU" sz="2400" dirty="0"/>
                    </a:p>
                  </a:txBody>
                  <a:tcPr marL="121451" marR="12145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Союз рабочих металлистов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1917 - 1926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Петроград и губерния</a:t>
                      </a:r>
                      <a:endParaRPr lang="ru-RU" sz="2400" dirty="0"/>
                    </a:p>
                  </a:txBody>
                  <a:tcPr marL="121451" marR="12145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Профсоюз «Независимость»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1989 - 1993</a:t>
                      </a:r>
                      <a:endParaRPr lang="ru-RU" sz="2400" dirty="0"/>
                    </a:p>
                  </a:txBody>
                  <a:tcPr marL="121451" marR="121451"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Ленинград/СПб и пригороды</a:t>
                      </a:r>
                      <a:endParaRPr lang="ru-RU" sz="2400" dirty="0"/>
                    </a:p>
                  </a:txBody>
                  <a:tcPr marL="121451" marR="12145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506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1181</Words>
  <Application>Microsoft Office PowerPoint</Application>
  <PresentationFormat>Экран (4:3)</PresentationFormat>
  <Paragraphs>246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Профсоюзные стратегии в контексте российской истории (17-20 века)</vt:lpstr>
      <vt:lpstr>Хронокарта</vt:lpstr>
      <vt:lpstr>Чем мы можем гордиться</vt:lpstr>
      <vt:lpstr>Почему нам это знание ничего не даёт?</vt:lpstr>
      <vt:lpstr>Какой смысл в знании прошлого?</vt:lpstr>
      <vt:lpstr>Разбирая опыт других профсоюзов, мы можем научиться определять: </vt:lpstr>
      <vt:lpstr>Стратегия – это…</vt:lpstr>
      <vt:lpstr>Профсоюзные стратегии</vt:lpstr>
      <vt:lpstr>Профсоюзные кейсы</vt:lpstr>
      <vt:lpstr>1. «Братии» лоцманов Сухоны и Северной Двины</vt:lpstr>
      <vt:lpstr>2. Кирпичики братий лоцманов</vt:lpstr>
      <vt:lpstr>3. Конфликт братии с купцами</vt:lpstr>
      <vt:lpstr>Задание для самостоятельной работы</vt:lpstr>
      <vt:lpstr>1. Собрание русских фабрично-заводских рабочих г. Санкт-Петербурга</vt:lpstr>
      <vt:lpstr>2. Г.А. Гапон и его детище</vt:lpstr>
      <vt:lpstr>3. Кирпичики «Собрания»</vt:lpstr>
      <vt:lpstr>4. Решение разногласий в «Собрании»</vt:lpstr>
      <vt:lpstr>5. Конфликт с хозяевами и властями</vt:lpstr>
      <vt:lpstr>1. Петроградский Союз рабочих металлистов</vt:lpstr>
      <vt:lpstr>2. Кирпичики Питерского СРМ</vt:lpstr>
      <vt:lpstr>3. Решение разногласий в СРМ</vt:lpstr>
      <vt:lpstr>4. Решение разногласий с Компартией</vt:lpstr>
      <vt:lpstr>5. Конфликт с хозяином-частником</vt:lpstr>
      <vt:lpstr>1. Профессиональная ассоциация рабочих «Независимость»</vt:lpstr>
      <vt:lpstr>2. Особенности «Независимости»</vt:lpstr>
      <vt:lpstr>3. Кирпичики «Независимости»</vt:lpstr>
      <vt:lpstr>4. Решение разногласий в «Независимости» (ИКАР)</vt:lpstr>
      <vt:lpstr>5. Конфликт профсоюза с работодателем</vt:lpstr>
      <vt:lpstr>Финальные аккорды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наши профсоюзы решали вопросы</dc:title>
  <dc:creator>Вадим</dc:creator>
  <cp:lastModifiedBy>Asus Pavilion</cp:lastModifiedBy>
  <cp:revision>116</cp:revision>
  <dcterms:created xsi:type="dcterms:W3CDTF">2014-12-08T19:36:59Z</dcterms:created>
  <dcterms:modified xsi:type="dcterms:W3CDTF">2015-07-18T06:26:33Z</dcterms:modified>
</cp:coreProperties>
</file>