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2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4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703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526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11464C9-5160-44F4-A060-5D2010C24C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7930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09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0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48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4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39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60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67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5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B480-83B2-4C6A-9E3A-9A35EAE426D0}" type="datetimeFigureOut">
              <a:rPr lang="ru-RU" smtClean="0"/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87CDB-12C0-4F25-98F2-5767A4D1D3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Профсоюзы России – 2015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Вадим Большаков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Санкт-Петербург, 20 ноября 2015 г.</a:t>
            </a:r>
          </a:p>
          <a:p>
            <a:pPr algn="r"/>
            <a:r>
              <a:rPr lang="ru-RU" i="1" dirty="0" smtClean="0">
                <a:solidFill>
                  <a:schemeClr val="tx1"/>
                </a:solidFill>
              </a:rPr>
              <a:t>Сайт – </a:t>
            </a:r>
            <a:r>
              <a:rPr lang="en-US" i="1" dirty="0" smtClean="0">
                <a:solidFill>
                  <a:schemeClr val="tx1"/>
                </a:solidFill>
              </a:rPr>
              <a:t>istprof.atlabs.ru</a:t>
            </a:r>
            <a:endParaRPr lang="ru-RU" i="1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269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Две группы профсоюзов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«Независимые» </a:t>
            </a:r>
            <a:r>
              <a:rPr lang="ru-RU" dirty="0" smtClean="0">
                <a:solidFill>
                  <a:schemeClr val="accent6"/>
                </a:solidFill>
              </a:rPr>
              <a:t>– профсоюзы, являющиеся прямыми наследниками советского ВЦСПС или целиком вышедшие из него. Подчёркивали свою независимость от власти.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chemeClr val="accent5"/>
                </a:solidFill>
              </a:rPr>
              <a:t>«Свободные» </a:t>
            </a:r>
            <a:r>
              <a:rPr lang="ru-RU" dirty="0" smtClean="0">
                <a:solidFill>
                  <a:schemeClr val="accent5"/>
                </a:solidFill>
              </a:rPr>
              <a:t>– профсоюзы, созданные как альтернатива официальному ВЦСПС, организационно выросшие «с нуля». Подчёркивали свою независимость от диктата власти, Компартии и работодателя.</a:t>
            </a:r>
          </a:p>
          <a:p>
            <a:endParaRPr lang="ru-RU" dirty="0" smtClean="0"/>
          </a:p>
          <a:p>
            <a:r>
              <a:rPr lang="ru-RU" dirty="0" smtClean="0"/>
              <a:t>К 2015 году прежние различия стёрлись, граница размылась.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64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6" y="412344"/>
            <a:ext cx="8768443" cy="614431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03371" cy="2516868"/>
          </a:xfrm>
        </p:spPr>
        <p:txBody>
          <a:bodyPr>
            <a:normAutofit/>
          </a:bodyPr>
          <a:lstStyle/>
          <a:p>
            <a:r>
              <a:rPr lang="ru-RU" dirty="0" smtClean="0"/>
              <a:t>Две исторических линии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1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Панорама профсоюзов - 2015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018277"/>
              </p:ext>
            </p:extLst>
          </p:nvPr>
        </p:nvGraphicFramePr>
        <p:xfrm>
          <a:off x="838200" y="1441904"/>
          <a:ext cx="10515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6"/>
                          </a:solidFill>
                        </a:rPr>
                        <a:t>Федерация независимых профсоюзов России (</a:t>
                      </a:r>
                      <a:r>
                        <a:rPr lang="ru-RU" b="1" dirty="0" smtClean="0">
                          <a:solidFill>
                            <a:schemeClr val="accent6"/>
                          </a:solidFill>
                        </a:rPr>
                        <a:t>ФНПР</a:t>
                      </a:r>
                      <a:r>
                        <a:rPr lang="ru-RU" b="0" dirty="0" smtClean="0">
                          <a:solidFill>
                            <a:schemeClr val="accent6"/>
                          </a:solidFill>
                        </a:rPr>
                        <a:t>; 21 млн. членов в 2013; Михаил Шмаков)</a:t>
                      </a:r>
                      <a:endParaRPr lang="ru-RU" b="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6"/>
                          </a:solidFill>
                        </a:rPr>
                        <a:t>Ок. 130 отраслевых и региональных</a:t>
                      </a:r>
                    </a:p>
                    <a:p>
                      <a:r>
                        <a:rPr lang="ru-RU" b="0" dirty="0" err="1" smtClean="0">
                          <a:solidFill>
                            <a:schemeClr val="accent6"/>
                          </a:solidFill>
                        </a:rPr>
                        <a:t>Роспрофжел</a:t>
                      </a:r>
                      <a:r>
                        <a:rPr lang="ru-RU" b="0" dirty="0" smtClean="0">
                          <a:solidFill>
                            <a:schemeClr val="accent6"/>
                          </a:solidFill>
                        </a:rPr>
                        <a:t> (1,5 млн.), </a:t>
                      </a:r>
                      <a:r>
                        <a:rPr lang="ru-RU" b="0" dirty="0" err="1" smtClean="0">
                          <a:solidFill>
                            <a:schemeClr val="accent6"/>
                          </a:solidFill>
                        </a:rPr>
                        <a:t>Автосельхозмаш</a:t>
                      </a:r>
                      <a:r>
                        <a:rPr lang="ru-RU" b="0" dirty="0" smtClean="0">
                          <a:solidFill>
                            <a:schemeClr val="accent6"/>
                          </a:solidFill>
                        </a:rPr>
                        <a:t> (500), ГМПР (400 тыс., горные металлурги)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>
                          <a:solidFill>
                            <a:schemeClr val="accent6"/>
                          </a:solidFill>
                        </a:rPr>
                        <a:t>Нефтегазстройпрофсоюз</a:t>
                      </a:r>
                      <a:r>
                        <a:rPr lang="ru-RU" dirty="0" smtClean="0">
                          <a:solidFill>
                            <a:schemeClr val="accent6"/>
                          </a:solidFill>
                        </a:rPr>
                        <a:t> (Лев Миронов)</a:t>
                      </a:r>
                      <a:endParaRPr lang="ru-RU" b="0" dirty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6"/>
                          </a:solidFill>
                        </a:rPr>
                        <a:t>1,25</a:t>
                      </a:r>
                      <a:r>
                        <a:rPr lang="ru-RU" baseline="0" dirty="0" smtClean="0">
                          <a:solidFill>
                            <a:schemeClr val="accent6"/>
                          </a:solidFill>
                        </a:rPr>
                        <a:t> млн.</a:t>
                      </a:r>
                      <a:endParaRPr lang="ru-RU" b="0" dirty="0" smtClean="0">
                        <a:solidFill>
                          <a:schemeClr val="accent6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Конфедерация труда России (</a:t>
                      </a:r>
                      <a:r>
                        <a:rPr lang="ru-RU" b="1" dirty="0" smtClean="0">
                          <a:solidFill>
                            <a:schemeClr val="accent5"/>
                          </a:solidFill>
                        </a:rPr>
                        <a:t>КТР</a:t>
                      </a:r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; 2 млн. членов в 2013; Борис Кравченко)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20 отраслевых и межрегиональных</a:t>
                      </a:r>
                    </a:p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РПСМ (моряки), МПРА (автопром), РПД (докеры)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Объединение профсоюзов России </a:t>
                      </a:r>
                      <a:r>
                        <a:rPr lang="ru-RU" b="1" dirty="0" smtClean="0">
                          <a:solidFill>
                            <a:schemeClr val="accent5"/>
                          </a:solidFill>
                        </a:rPr>
                        <a:t>СОЦПРОФ</a:t>
                      </a:r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 (2,5 млн. членов на 2015; Сергей </a:t>
                      </a:r>
                      <a:r>
                        <a:rPr lang="ru-RU" dirty="0" err="1" smtClean="0">
                          <a:solidFill>
                            <a:schemeClr val="accent5"/>
                          </a:solidFill>
                        </a:rPr>
                        <a:t>Вострецов</a:t>
                      </a:r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МПЖ (железнодорожники)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Союз профсоюзов России (</a:t>
                      </a:r>
                      <a:r>
                        <a:rPr lang="ru-RU" b="1" dirty="0" smtClean="0">
                          <a:solidFill>
                            <a:schemeClr val="accent5"/>
                          </a:solidFill>
                        </a:rPr>
                        <a:t>СПР</a:t>
                      </a:r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; 1,3 млн. членов на 2015; Евгений Куликов)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НПГ (горняки), часть отраслевых союзов СОЦПРОФ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Российское объединение</a:t>
                      </a:r>
                      <a:r>
                        <a:rPr lang="ru-RU" baseline="0" dirty="0" smtClean="0">
                          <a:solidFill>
                            <a:schemeClr val="accent5"/>
                          </a:solidFill>
                        </a:rPr>
                        <a:t> социальных технологий (</a:t>
                      </a:r>
                      <a:r>
                        <a:rPr lang="ru-RU" b="1" baseline="0" dirty="0" smtClean="0">
                          <a:solidFill>
                            <a:schemeClr val="accent5"/>
                          </a:solidFill>
                        </a:rPr>
                        <a:t>РОСТ</a:t>
                      </a:r>
                      <a:r>
                        <a:rPr lang="ru-RU" baseline="0" dirty="0" smtClean="0">
                          <a:solidFill>
                            <a:schemeClr val="accent5"/>
                          </a:solidFill>
                        </a:rPr>
                        <a:t>; 100 тыс. членов на 2008; Дмитрий Семёнов)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err="1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Росменеджпроф</a:t>
                      </a:r>
                      <a:r>
                        <a:rPr lang="ru-RU" sz="1800" b="0" i="0" kern="1200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 err="1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Росинвестпроф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Профсоюз работников инженерно-авиационных служб ГА России (</a:t>
                      </a:r>
                      <a:r>
                        <a:rPr lang="ru-RU" b="1" dirty="0" smtClean="0">
                          <a:solidFill>
                            <a:schemeClr val="accent5"/>
                          </a:solidFill>
                        </a:rPr>
                        <a:t>ПРИАС</a:t>
                      </a:r>
                      <a:r>
                        <a:rPr lang="ru-RU" b="0" dirty="0" smtClean="0">
                          <a:solidFill>
                            <a:schemeClr val="accent5"/>
                          </a:solidFill>
                        </a:rPr>
                        <a:t>; Владимир Курочкин)</a:t>
                      </a:r>
                      <a:endParaRPr lang="ru-RU" b="1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Примерно 100 тыс. членов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ММПС</a:t>
                      </a:r>
                      <a:r>
                        <a:rPr lang="ru-RU" baseline="0" dirty="0" smtClean="0">
                          <a:solidFill>
                            <a:schemeClr val="accent5"/>
                          </a:solidFill>
                        </a:rPr>
                        <a:t> «</a:t>
                      </a:r>
                      <a:r>
                        <a:rPr lang="ru-RU" b="1" baseline="0" dirty="0" smtClean="0">
                          <a:solidFill>
                            <a:schemeClr val="accent5"/>
                          </a:solidFill>
                        </a:rPr>
                        <a:t>Сибирская Солидарность</a:t>
                      </a:r>
                      <a:r>
                        <a:rPr lang="ru-RU" baseline="0" dirty="0" smtClean="0">
                          <a:solidFill>
                            <a:schemeClr val="accent5"/>
                          </a:solidFill>
                        </a:rPr>
                        <a:t>» им. П.А. Столыпина (Андрей </a:t>
                      </a:r>
                      <a:r>
                        <a:rPr lang="ru-RU" baseline="0" dirty="0" err="1" smtClean="0">
                          <a:solidFill>
                            <a:schemeClr val="accent5"/>
                          </a:solidFill>
                        </a:rPr>
                        <a:t>Маевич</a:t>
                      </a:r>
                      <a:r>
                        <a:rPr lang="ru-RU" baseline="0" dirty="0" smtClean="0">
                          <a:solidFill>
                            <a:schemeClr val="accent5"/>
                          </a:solidFill>
                        </a:rPr>
                        <a:t>)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5"/>
                          </a:solidFill>
                        </a:rPr>
                        <a:t>На Алтае</a:t>
                      </a:r>
                      <a:endParaRPr lang="ru-RU" dirty="0">
                        <a:solidFill>
                          <a:schemeClr val="accent5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5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Независимые профсоюзы и </a:t>
            </a:r>
            <a:r>
              <a:rPr lang="ru-RU" altLang="ru-RU" dirty="0"/>
              <a:t>партии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6043" y="2081893"/>
            <a:ext cx="4808764" cy="415529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2000" dirty="0">
                <a:solidFill>
                  <a:schemeClr val="accent6"/>
                </a:solidFill>
              </a:rPr>
              <a:t>с </a:t>
            </a:r>
            <a:r>
              <a:rPr lang="ru-RU" altLang="ru-RU" sz="2000" b="1" dirty="0">
                <a:solidFill>
                  <a:schemeClr val="accent6"/>
                </a:solidFill>
              </a:rPr>
              <a:t>1999</a:t>
            </a:r>
            <a:r>
              <a:rPr lang="ru-RU" altLang="ru-RU" sz="2000" dirty="0">
                <a:solidFill>
                  <a:schemeClr val="accent6"/>
                </a:solidFill>
              </a:rPr>
              <a:t> ФНПР имеет своих депутатов в Государственной думе и региональных парламентах (через «Единую Россию»),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solidFill>
                  <a:schemeClr val="accent6"/>
                </a:solidFill>
              </a:rPr>
              <a:t>в </a:t>
            </a:r>
            <a:r>
              <a:rPr lang="ru-RU" altLang="ru-RU" sz="2000" b="1" dirty="0">
                <a:solidFill>
                  <a:schemeClr val="accent6"/>
                </a:solidFill>
              </a:rPr>
              <a:t>2005</a:t>
            </a:r>
            <a:r>
              <a:rPr lang="ru-RU" altLang="ru-RU" sz="2000" dirty="0">
                <a:solidFill>
                  <a:schemeClr val="accent6"/>
                </a:solidFill>
              </a:rPr>
              <a:t> </a:t>
            </a:r>
            <a:r>
              <a:rPr lang="ru-RU" altLang="ru-RU" sz="2000" dirty="0" smtClean="0">
                <a:solidFill>
                  <a:schemeClr val="accent6"/>
                </a:solidFill>
              </a:rPr>
              <a:t>Андрей Исаев пытался </a:t>
            </a:r>
            <a:r>
              <a:rPr lang="ru-RU" altLang="ru-RU" sz="2000" dirty="0">
                <a:solidFill>
                  <a:schemeClr val="accent6"/>
                </a:solidFill>
              </a:rPr>
              <a:t>создать и возглавить «левое крыло» в «</a:t>
            </a:r>
            <a:r>
              <a:rPr lang="ru-RU" altLang="ru-RU" sz="2000" dirty="0" err="1">
                <a:solidFill>
                  <a:schemeClr val="accent6"/>
                </a:solidFill>
              </a:rPr>
              <a:t>ЕдРе</a:t>
            </a:r>
            <a:r>
              <a:rPr lang="ru-RU" altLang="ru-RU" sz="2000" dirty="0" smtClean="0">
                <a:solidFill>
                  <a:schemeClr val="accent6"/>
                </a:solidFill>
              </a:rPr>
              <a:t>»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accent6"/>
                </a:solidFill>
              </a:rPr>
              <a:t>2012</a:t>
            </a:r>
            <a:r>
              <a:rPr lang="ru-RU" altLang="ru-RU" sz="2000" dirty="0" smtClean="0">
                <a:solidFill>
                  <a:schemeClr val="accent6"/>
                </a:solidFill>
              </a:rPr>
              <a:t> – Всероссийская партия </a:t>
            </a:r>
            <a:r>
              <a:rPr lang="ru-RU" altLang="ru-RU" sz="2000" b="1" dirty="0">
                <a:solidFill>
                  <a:schemeClr val="accent6"/>
                </a:solidFill>
              </a:rPr>
              <a:t>«Союз труда»</a:t>
            </a:r>
            <a:r>
              <a:rPr lang="ru-RU" altLang="ru-RU" sz="2000" dirty="0">
                <a:solidFill>
                  <a:schemeClr val="accent6"/>
                </a:solidFill>
              </a:rPr>
              <a:t>. </a:t>
            </a:r>
            <a:r>
              <a:rPr lang="ru-RU" altLang="ru-RU" sz="2000" dirty="0" smtClean="0">
                <a:solidFill>
                  <a:schemeClr val="accent6"/>
                </a:solidFill>
              </a:rPr>
              <a:t>Председатель Александр </a:t>
            </a:r>
            <a:r>
              <a:rPr lang="ru-RU" altLang="ru-RU" sz="2000" dirty="0" err="1" smtClean="0">
                <a:solidFill>
                  <a:schemeClr val="accent6"/>
                </a:solidFill>
              </a:rPr>
              <a:t>Шершуков</a:t>
            </a:r>
            <a:endParaRPr lang="ru-RU" altLang="ru-RU" sz="2000" dirty="0">
              <a:solidFill>
                <a:schemeClr val="accent6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accent6"/>
                </a:solidFill>
              </a:rPr>
              <a:t>2015</a:t>
            </a:r>
            <a:r>
              <a:rPr lang="ru-RU" altLang="ru-RU" sz="2000" dirty="0" smtClean="0">
                <a:solidFill>
                  <a:schemeClr val="accent6"/>
                </a:solidFill>
              </a:rPr>
              <a:t> – депутаты-муниципалы партии появились в Дагестане, </a:t>
            </a:r>
            <a:r>
              <a:rPr lang="ru-RU" altLang="ru-RU" sz="2000" dirty="0" err="1" smtClean="0">
                <a:solidFill>
                  <a:schemeClr val="accent6"/>
                </a:solidFill>
              </a:rPr>
              <a:t>Псковскойобласти</a:t>
            </a:r>
            <a:r>
              <a:rPr lang="ru-RU" altLang="ru-RU" sz="2000" dirty="0" smtClean="0">
                <a:solidFill>
                  <a:schemeClr val="accent6"/>
                </a:solidFill>
              </a:rPr>
              <a:t>, Приморском крае</a:t>
            </a: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chemeClr val="accent6"/>
                </a:solidFill>
              </a:rPr>
              <a:t>2016</a:t>
            </a:r>
            <a:r>
              <a:rPr lang="ru-RU" altLang="ru-RU" sz="2000" dirty="0" smtClean="0">
                <a:solidFill>
                  <a:schemeClr val="accent6"/>
                </a:solidFill>
              </a:rPr>
              <a:t> – намерение «Союза труда» пройти в Государственную Думу РФ</a:t>
            </a:r>
            <a:endParaRPr lang="ru-RU" altLang="ru-RU" sz="2000" dirty="0">
              <a:solidFill>
                <a:schemeClr val="accent6"/>
              </a:solidFill>
            </a:endParaRPr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7464426" y="4797425"/>
            <a:ext cx="2233613" cy="1295400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/>
              <a:t>ФНПР</a:t>
            </a:r>
          </a:p>
        </p:txBody>
      </p:sp>
      <p:sp>
        <p:nvSpPr>
          <p:cNvPr id="56329" name="Oval 9"/>
          <p:cNvSpPr>
            <a:spLocks noChangeArrowheads="1"/>
          </p:cNvSpPr>
          <p:nvPr/>
        </p:nvSpPr>
        <p:spPr bwMode="auto">
          <a:xfrm>
            <a:off x="7392988" y="3413225"/>
            <a:ext cx="2233612" cy="129837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/>
              <a:t>партия «Единая Россия</a:t>
            </a: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6600825" y="2276476"/>
            <a:ext cx="3817938" cy="1008063"/>
          </a:xfrm>
          <a:prstGeom prst="triangle">
            <a:avLst>
              <a:gd name="adj" fmla="val 50000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/>
              <a:t>Органы исп. власти</a:t>
            </a:r>
          </a:p>
        </p:txBody>
      </p:sp>
      <p:sp>
        <p:nvSpPr>
          <p:cNvPr id="56331" name="AutoShape 11"/>
          <p:cNvSpPr>
            <a:spLocks noChangeArrowheads="1"/>
          </p:cNvSpPr>
          <p:nvPr/>
        </p:nvSpPr>
        <p:spPr bwMode="auto">
          <a:xfrm>
            <a:off x="7464426" y="3068639"/>
            <a:ext cx="792163" cy="2160587"/>
          </a:xfrm>
          <a:prstGeom prst="upArrow">
            <a:avLst>
              <a:gd name="adj1" fmla="val 50000"/>
              <a:gd name="adj2" fmla="val 68186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ru-RU" altLang="ru-RU"/>
              <a:t>с 1999</a:t>
            </a:r>
          </a:p>
        </p:txBody>
      </p:sp>
      <p:sp>
        <p:nvSpPr>
          <p:cNvPr id="56334" name="Oval 14"/>
          <p:cNvSpPr>
            <a:spLocks noChangeArrowheads="1"/>
          </p:cNvSpPr>
          <p:nvPr/>
        </p:nvSpPr>
        <p:spPr bwMode="auto">
          <a:xfrm>
            <a:off x="5665789" y="4938813"/>
            <a:ext cx="1582737" cy="1298377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dirty="0"/>
              <a:t>партия «Союз труда»</a:t>
            </a:r>
          </a:p>
        </p:txBody>
      </p:sp>
      <p:sp>
        <p:nvSpPr>
          <p:cNvPr id="56333" name="AutoShape 13"/>
          <p:cNvSpPr>
            <a:spLocks noChangeArrowheads="1"/>
          </p:cNvSpPr>
          <p:nvPr/>
        </p:nvSpPr>
        <p:spPr bwMode="auto">
          <a:xfrm>
            <a:off x="6888163" y="5229226"/>
            <a:ext cx="1008062" cy="576263"/>
          </a:xfrm>
          <a:prstGeom prst="leftArrow">
            <a:avLst>
              <a:gd name="adj1" fmla="val 50000"/>
              <a:gd name="adj2" fmla="val 43733"/>
            </a:avLst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dirty="0" smtClean="0"/>
              <a:t>с 2012</a:t>
            </a:r>
            <a:endParaRPr lang="ru-RU" altLang="ru-RU" dirty="0"/>
          </a:p>
        </p:txBody>
      </p:sp>
      <p:sp>
        <p:nvSpPr>
          <p:cNvPr id="56335" name="AutoShape 15"/>
          <p:cNvSpPr>
            <a:spLocks noChangeArrowheads="1"/>
          </p:cNvSpPr>
          <p:nvPr/>
        </p:nvSpPr>
        <p:spPr bwMode="auto">
          <a:xfrm rot="1500000">
            <a:off x="6586538" y="3348039"/>
            <a:ext cx="431800" cy="1817687"/>
          </a:xfrm>
          <a:prstGeom prst="upArrow">
            <a:avLst>
              <a:gd name="adj1" fmla="val 50000"/>
              <a:gd name="adj2" fmla="val 105239"/>
            </a:avLst>
          </a:prstGeom>
          <a:solidFill>
            <a:srgbClr val="FF9999"/>
          </a:solidFill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algn="ctr"/>
            <a:r>
              <a:rPr lang="ru-RU" altLang="ru-RU" dirty="0" smtClean="0"/>
              <a:t>2016</a:t>
            </a:r>
            <a:endParaRPr lang="ru-RU" alt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005" y="868397"/>
            <a:ext cx="2184728" cy="135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/>
              <a:t>Свободные профсоюзы и партии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06286" y="2060575"/>
            <a:ext cx="9143999" cy="402181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chemeClr val="accent5"/>
                </a:solidFill>
              </a:rPr>
              <a:t>2002 – 2005 </a:t>
            </a:r>
            <a:r>
              <a:rPr lang="ru-RU" altLang="ru-RU" sz="2400" dirty="0">
                <a:solidFill>
                  <a:schemeClr val="accent5"/>
                </a:solidFill>
              </a:rPr>
              <a:t>– </a:t>
            </a:r>
            <a:r>
              <a:rPr lang="ru-RU" altLang="ru-RU" sz="2400" b="1" dirty="0">
                <a:solidFill>
                  <a:schemeClr val="accent5"/>
                </a:solidFill>
              </a:rPr>
              <a:t>Российская партия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труда </a:t>
            </a:r>
            <a:r>
              <a:rPr lang="ru-RU" altLang="ru-RU" sz="2400" dirty="0" smtClean="0">
                <a:solidFill>
                  <a:schemeClr val="accent5"/>
                </a:solidFill>
              </a:rPr>
              <a:t>(основатели СОЦПРОФ, лидер Сергей Храмов, и ЗАЩИТА ТРУДА, лидер Олег Шеин). Самороспуск с </a:t>
            </a:r>
            <a:r>
              <a:rPr lang="ru-RU" altLang="ru-RU" sz="2400" dirty="0">
                <a:solidFill>
                  <a:schemeClr val="accent5"/>
                </a:solidFill>
              </a:rPr>
              <a:t>переходом в партию «Патриоты России</a:t>
            </a:r>
            <a:r>
              <a:rPr lang="ru-RU" altLang="ru-RU" sz="2400" dirty="0" smtClean="0">
                <a:solidFill>
                  <a:schemeClr val="accent5"/>
                </a:solidFill>
              </a:rPr>
              <a:t>»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b="1" dirty="0" smtClean="0">
                <a:solidFill>
                  <a:schemeClr val="accent5"/>
                </a:solidFill>
              </a:rPr>
              <a:t>2015</a:t>
            </a:r>
            <a:r>
              <a:rPr lang="ru-RU" altLang="ru-RU" sz="2400" dirty="0" smtClean="0">
                <a:solidFill>
                  <a:schemeClr val="accent5"/>
                </a:solidFill>
              </a:rPr>
              <a:t> -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«Патриоты России» </a:t>
            </a:r>
            <a:r>
              <a:rPr lang="ru-RU" altLang="ru-RU" sz="2400" dirty="0" smtClean="0">
                <a:solidFill>
                  <a:schemeClr val="accent5"/>
                </a:solidFill>
              </a:rPr>
              <a:t>работают вместе со свободными профсоюзами в Калининграде, Воронеже и др. городах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 smtClean="0">
                <a:solidFill>
                  <a:schemeClr val="accent5"/>
                </a:solidFill>
              </a:rPr>
              <a:t>с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2010</a:t>
            </a:r>
            <a:r>
              <a:rPr lang="ru-RU" altLang="ru-RU" sz="2400" dirty="0" smtClean="0">
                <a:solidFill>
                  <a:schemeClr val="accent5"/>
                </a:solidFill>
              </a:rPr>
              <a:t> – партия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РОТ ФРОНТ </a:t>
            </a:r>
            <a:r>
              <a:rPr lang="ru-RU" altLang="ru-RU" sz="2400" dirty="0" smtClean="0">
                <a:solidFill>
                  <a:schemeClr val="accent5"/>
                </a:solidFill>
              </a:rPr>
              <a:t>(лидер – Виктор Тюлькин), в руководстве представители МПРА, «Защиты», ФПАД, МПЖ </a:t>
            </a:r>
          </a:p>
          <a:p>
            <a:pPr>
              <a:lnSpc>
                <a:spcPct val="80000"/>
              </a:lnSpc>
              <a:buNone/>
            </a:pPr>
            <a:r>
              <a:rPr lang="ru-RU" altLang="ru-RU" sz="2400" b="1" dirty="0" smtClean="0">
                <a:solidFill>
                  <a:schemeClr val="accent5"/>
                </a:solidFill>
              </a:rPr>
              <a:t>с 2010</a:t>
            </a:r>
            <a:r>
              <a:rPr lang="ru-RU" altLang="ru-RU" sz="2400" dirty="0" smtClean="0">
                <a:solidFill>
                  <a:schemeClr val="accent5"/>
                </a:solidFill>
              </a:rPr>
              <a:t> – соглашение о сотрудничестве между КТР и партией «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Справедливая Россия</a:t>
            </a:r>
            <a:r>
              <a:rPr lang="ru-RU" altLang="ru-RU" sz="2400" dirty="0" smtClean="0">
                <a:solidFill>
                  <a:schemeClr val="accent5"/>
                </a:solidFill>
              </a:rPr>
              <a:t>»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 smtClean="0">
                <a:solidFill>
                  <a:schemeClr val="accent5"/>
                </a:solidFill>
              </a:rPr>
              <a:t>с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2012</a:t>
            </a:r>
            <a:r>
              <a:rPr lang="ru-RU" altLang="ru-RU" sz="2400" dirty="0" smtClean="0">
                <a:solidFill>
                  <a:schemeClr val="accent5"/>
                </a:solidFill>
              </a:rPr>
              <a:t> – </a:t>
            </a:r>
            <a:r>
              <a:rPr lang="ru-RU" altLang="ru-RU" sz="2400" b="1" dirty="0" smtClean="0">
                <a:solidFill>
                  <a:schemeClr val="accent5"/>
                </a:solidFill>
              </a:rPr>
              <a:t>Трудовая партия России </a:t>
            </a:r>
            <a:r>
              <a:rPr lang="ru-RU" altLang="ru-RU" sz="2400" dirty="0" smtClean="0">
                <a:solidFill>
                  <a:schemeClr val="accent5"/>
                </a:solidFill>
              </a:rPr>
              <a:t>(основатель – СОЦПРОФ, лидер – Сергей </a:t>
            </a:r>
            <a:r>
              <a:rPr lang="ru-RU" altLang="ru-RU" sz="2400" dirty="0" err="1" smtClean="0">
                <a:solidFill>
                  <a:schemeClr val="accent5"/>
                </a:solidFill>
              </a:rPr>
              <a:t>Вострецов</a:t>
            </a:r>
            <a:r>
              <a:rPr lang="ru-RU" altLang="ru-RU" sz="2400" dirty="0" smtClean="0">
                <a:solidFill>
                  <a:schemeClr val="accent5"/>
                </a:solidFill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5" y="693484"/>
            <a:ext cx="1219200" cy="23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3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 от помощи партий и </a:t>
            </a:r>
            <a:r>
              <a:rPr lang="ru-RU" dirty="0" smtClean="0"/>
              <a:t>депутатов (неполный список)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06286" y="2017713"/>
            <a:ext cx="5350631" cy="341970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2010</a:t>
            </a:r>
            <a:r>
              <a:rPr lang="ru-RU" dirty="0" smtClean="0">
                <a:solidFill>
                  <a:schemeClr val="accent6"/>
                </a:solidFill>
              </a:rPr>
              <a:t> – отмена единого социального налога, восстановление страховых взносов (</a:t>
            </a:r>
            <a:r>
              <a:rPr lang="ru-RU" dirty="0" err="1" smtClean="0">
                <a:solidFill>
                  <a:schemeClr val="accent6"/>
                </a:solidFill>
              </a:rPr>
              <a:t>профс</a:t>
            </a:r>
            <a:r>
              <a:rPr lang="ru-RU" dirty="0" smtClean="0">
                <a:solidFill>
                  <a:schemeClr val="accent6"/>
                </a:solidFill>
              </a:rPr>
              <a:t>. депутаты ГД от «ЕР»)</a:t>
            </a:r>
            <a:endParaRPr lang="ru-RU" altLang="ru-RU" dirty="0" smtClean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2013</a:t>
            </a:r>
            <a:r>
              <a:rPr lang="ru-RU" dirty="0" smtClean="0">
                <a:solidFill>
                  <a:schemeClr val="accent6"/>
                </a:solidFill>
              </a:rPr>
              <a:t> – законы Приморского края о </a:t>
            </a:r>
            <a:r>
              <a:rPr lang="ru-RU" dirty="0">
                <a:solidFill>
                  <a:schemeClr val="accent6"/>
                </a:solidFill>
              </a:rPr>
              <a:t>социальном </a:t>
            </a:r>
            <a:r>
              <a:rPr lang="ru-RU" dirty="0" smtClean="0">
                <a:solidFill>
                  <a:schemeClr val="accent6"/>
                </a:solidFill>
              </a:rPr>
              <a:t>партнёрстве </a:t>
            </a:r>
            <a:r>
              <a:rPr lang="ru-RU" dirty="0">
                <a:solidFill>
                  <a:schemeClr val="accent6"/>
                </a:solidFill>
              </a:rPr>
              <a:t>и о ветеране труда </a:t>
            </a:r>
            <a:r>
              <a:rPr lang="ru-RU" dirty="0" smtClean="0">
                <a:solidFill>
                  <a:schemeClr val="accent6"/>
                </a:solidFill>
              </a:rPr>
              <a:t>(депутат ГД от «ЕР» Виктор </a:t>
            </a:r>
            <a:r>
              <a:rPr lang="ru-RU" dirty="0" err="1" smtClean="0">
                <a:solidFill>
                  <a:schemeClr val="accent6"/>
                </a:solidFill>
              </a:rPr>
              <a:t>Пинский</a:t>
            </a:r>
            <a:r>
              <a:rPr lang="ru-RU" dirty="0" smtClean="0">
                <a:solidFill>
                  <a:schemeClr val="accent6"/>
                </a:solidFill>
              </a:rPr>
              <a:t>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2014</a:t>
            </a:r>
            <a:r>
              <a:rPr lang="ru-RU" dirty="0" smtClean="0">
                <a:solidFill>
                  <a:schemeClr val="accent6"/>
                </a:solidFill>
              </a:rPr>
              <a:t> – закон РФ о запрете заёмного труда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2014</a:t>
            </a:r>
            <a:r>
              <a:rPr lang="ru-RU" dirty="0" smtClean="0">
                <a:solidFill>
                  <a:schemeClr val="accent6"/>
                </a:solidFill>
              </a:rPr>
              <a:t> – изменения в ст. 81 ТК РФ в первом чтении: доп. защита председателя ППО, его зама (депутаты ГД от «ЕР»)</a:t>
            </a:r>
            <a:br>
              <a:rPr lang="ru-RU" dirty="0" smtClean="0">
                <a:solidFill>
                  <a:schemeClr val="accent6"/>
                </a:solidFill>
              </a:rPr>
            </a:br>
            <a:endParaRPr lang="ru-RU" dirty="0" smtClean="0">
              <a:solidFill>
                <a:schemeClr val="accent6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32482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2014</a:t>
            </a:r>
            <a:r>
              <a:rPr lang="ru-RU" dirty="0" smtClean="0">
                <a:solidFill>
                  <a:schemeClr val="accent5"/>
                </a:solidFill>
              </a:rPr>
              <a:t> – перевод </a:t>
            </a:r>
            <a:r>
              <a:rPr lang="ru-RU" dirty="0" err="1" smtClean="0">
                <a:solidFill>
                  <a:schemeClr val="accent5"/>
                </a:solidFill>
              </a:rPr>
              <a:t>Златмаша</a:t>
            </a:r>
            <a:r>
              <a:rPr lang="ru-RU" dirty="0" smtClean="0">
                <a:solidFill>
                  <a:schemeClr val="accent5"/>
                </a:solidFill>
              </a:rPr>
              <a:t> на </a:t>
            </a:r>
            <a:r>
              <a:rPr lang="ru-RU" dirty="0" smtClean="0">
                <a:solidFill>
                  <a:schemeClr val="accent5"/>
                </a:solidFill>
              </a:rPr>
              <a:t>закрытую </a:t>
            </a:r>
            <a:r>
              <a:rPr lang="ru-RU" dirty="0" smtClean="0">
                <a:solidFill>
                  <a:schemeClr val="accent5"/>
                </a:solidFill>
              </a:rPr>
              <a:t>систему водоснабжения (</a:t>
            </a:r>
            <a:r>
              <a:rPr lang="ru-RU" dirty="0" err="1" smtClean="0">
                <a:solidFill>
                  <a:schemeClr val="accent5"/>
                </a:solidFill>
              </a:rPr>
              <a:t>профс</a:t>
            </a:r>
            <a:r>
              <a:rPr lang="ru-RU" dirty="0" smtClean="0">
                <a:solidFill>
                  <a:schemeClr val="accent5"/>
                </a:solidFill>
              </a:rPr>
              <a:t>. депутаты Златоустовской гордумы)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2015</a:t>
            </a:r>
            <a:r>
              <a:rPr lang="ru-RU" dirty="0" smtClean="0">
                <a:solidFill>
                  <a:schemeClr val="accent5"/>
                </a:solidFill>
              </a:rPr>
              <a:t> – проверка медучреждений Калининградской области (депутат областной думы Михаил </a:t>
            </a:r>
            <a:r>
              <a:rPr lang="ru-RU" dirty="0" err="1" smtClean="0">
                <a:solidFill>
                  <a:schemeClr val="accent5"/>
                </a:solidFill>
              </a:rPr>
              <a:t>Чесалин</a:t>
            </a:r>
            <a:r>
              <a:rPr lang="ru-RU" dirty="0" smtClean="0">
                <a:solidFill>
                  <a:schemeClr val="accent5"/>
                </a:solidFill>
              </a:rPr>
              <a:t> от «Патриотов России»  (профсоюз «Трудовые бригады»)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2015</a:t>
            </a:r>
            <a:r>
              <a:rPr lang="ru-RU" dirty="0" smtClean="0">
                <a:solidFill>
                  <a:schemeClr val="accent5"/>
                </a:solidFill>
              </a:rPr>
              <a:t> – установка </a:t>
            </a:r>
            <a:r>
              <a:rPr lang="ru-RU" dirty="0" err="1" smtClean="0">
                <a:solidFill>
                  <a:schemeClr val="accent5"/>
                </a:solidFill>
              </a:rPr>
              <a:t>автматизированных</a:t>
            </a:r>
            <a:r>
              <a:rPr lang="ru-RU" dirty="0" smtClean="0">
                <a:solidFill>
                  <a:schemeClr val="accent5"/>
                </a:solidFill>
              </a:rPr>
              <a:t> </a:t>
            </a:r>
            <a:r>
              <a:rPr lang="ru-RU" dirty="0" err="1" smtClean="0">
                <a:solidFill>
                  <a:schemeClr val="accent5"/>
                </a:solidFill>
              </a:rPr>
              <a:t>КОИБов</a:t>
            </a:r>
            <a:r>
              <a:rPr lang="ru-RU" dirty="0" smtClean="0">
                <a:solidFill>
                  <a:schemeClr val="accent5"/>
                </a:solidFill>
              </a:rPr>
              <a:t> на избирательных участках (депутат Астраханской </a:t>
            </a:r>
            <a:r>
              <a:rPr lang="ru-RU" dirty="0" err="1" smtClean="0">
                <a:solidFill>
                  <a:schemeClr val="accent5"/>
                </a:solidFill>
              </a:rPr>
              <a:t>облдумы</a:t>
            </a:r>
            <a:r>
              <a:rPr lang="ru-RU" dirty="0" smtClean="0">
                <a:solidFill>
                  <a:schemeClr val="accent5"/>
                </a:solidFill>
              </a:rPr>
              <a:t> от «СР» Олег Шеин)</a:t>
            </a:r>
          </a:p>
          <a:p>
            <a:pPr marL="0" indent="0">
              <a:buNone/>
            </a:pP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404257" y="5331279"/>
            <a:ext cx="10327822" cy="1172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b="1" i="1" dirty="0" smtClean="0"/>
              <a:t>В целом политический ресурс даёт очень низкий эффект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400776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Профсоюзы – партнёры или соперники?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73629" y="1617663"/>
            <a:ext cx="5350631" cy="388506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Единая позиция по закону о заёмном труде</a:t>
            </a:r>
          </a:p>
          <a:p>
            <a:r>
              <a:rPr lang="ru-RU" dirty="0" smtClean="0"/>
              <a:t>Российская трёхсторонняя комиссия (РТК), генеральные соглашения</a:t>
            </a:r>
          </a:p>
          <a:p>
            <a:r>
              <a:rPr lang="ru-RU" dirty="0" smtClean="0"/>
              <a:t>ФНПР и КТР входят в ВЕРС-МКП и МКП</a:t>
            </a:r>
          </a:p>
          <a:p>
            <a:r>
              <a:rPr lang="ru-RU" dirty="0" smtClean="0"/>
              <a:t>с </a:t>
            </a:r>
            <a:r>
              <a:rPr lang="ru-RU" b="1" dirty="0" smtClean="0"/>
              <a:t>2009</a:t>
            </a:r>
            <a:r>
              <a:rPr lang="ru-RU" dirty="0" smtClean="0"/>
              <a:t> совместное участие во Всемирном дне действий «За достойный труд» 7 октября (под эгидой МКП)</a:t>
            </a:r>
          </a:p>
          <a:p>
            <a:r>
              <a:rPr lang="ru-RU" dirty="0" smtClean="0"/>
              <a:t>Газета «Солидарность» солидарна с бастующими профсоюзами независимо от их принадлежности</a:t>
            </a:r>
          </a:p>
          <a:p>
            <a:r>
              <a:rPr lang="ru-RU" dirty="0" smtClean="0"/>
              <a:t>На низовом уровне сотрудничество по конкретным вопросам (формат Комитета солидарных действий или Центра взаимопомощи рабочих)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45301" y="1676401"/>
            <a:ext cx="5080000" cy="35895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Параллельные профсоюзы на одном предприятии (Череповецкий ГМК, аэропорт Пулково, РЖД)</a:t>
            </a:r>
          </a:p>
          <a:p>
            <a:r>
              <a:rPr lang="ru-RU" dirty="0" smtClean="0"/>
              <a:t>Взаимные обвинения («предательство» интересов рабочих, финансирование из-за границы)</a:t>
            </a:r>
          </a:p>
          <a:p>
            <a:r>
              <a:rPr lang="ru-RU" dirty="0" smtClean="0"/>
              <a:t>Борьба за исключительное представительство работников при коллективных переговорах (</a:t>
            </a:r>
            <a:r>
              <a:rPr lang="ru-RU" dirty="0" err="1" smtClean="0"/>
              <a:t>АВтоВАЗ</a:t>
            </a:r>
            <a:r>
              <a:rPr lang="ru-RU" dirty="0" smtClean="0"/>
              <a:t>, Морской порт Санкт-Петербург)</a:t>
            </a:r>
          </a:p>
          <a:p>
            <a:r>
              <a:rPr lang="ru-RU" dirty="0" smtClean="0"/>
              <a:t>Создание «своих» политических партий</a:t>
            </a:r>
          </a:p>
          <a:p>
            <a:endParaRPr lang="ru-RU" dirty="0"/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404257" y="5331279"/>
            <a:ext cx="10327822" cy="11729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b="1" i="1" dirty="0" smtClean="0"/>
              <a:t>В целом противоречивые и неустойчивые тенденции, мало оснований для оптимизма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25575646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</TotalTime>
  <Words>754</Words>
  <Application>Microsoft Office PowerPoint</Application>
  <PresentationFormat>Широкоэкранный</PresentationFormat>
  <Paragraphs>70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Тема Office</vt:lpstr>
      <vt:lpstr>Профсоюзы России – 2015</vt:lpstr>
      <vt:lpstr>Две группы профсоюзов в России</vt:lpstr>
      <vt:lpstr>Две исторических линии</vt:lpstr>
      <vt:lpstr>Панорама профсоюзов - 2015</vt:lpstr>
      <vt:lpstr>Независимые профсоюзы и партии</vt:lpstr>
      <vt:lpstr>Свободные профсоюзы и партии</vt:lpstr>
      <vt:lpstr>Эффект от помощи партий и депутатов (неполный список)</vt:lpstr>
      <vt:lpstr>Профсоюзы – партнёры или соперники?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SPB Egida</dc:creator>
  <cp:lastModifiedBy>SPB Egida</cp:lastModifiedBy>
  <cp:revision>45</cp:revision>
  <dcterms:created xsi:type="dcterms:W3CDTF">2015-11-18T22:37:43Z</dcterms:created>
  <dcterms:modified xsi:type="dcterms:W3CDTF">2016-01-13T15:58:08Z</dcterms:modified>
</cp:coreProperties>
</file>