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handoutMasterIdLst>
    <p:handoutMasterId r:id="rId13"/>
  </p:handoutMasterIdLst>
  <p:sldIdLst>
    <p:sldId id="256" r:id="rId2"/>
    <p:sldId id="260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9856788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271275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583232" y="0"/>
            <a:ext cx="4271275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945ED9-C72B-4D1B-BAE5-D1B072DD95FD}" type="datetimeFigureOut">
              <a:rPr lang="ru-RU" smtClean="0"/>
              <a:pPr/>
              <a:t>05.04.2015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6456612"/>
            <a:ext cx="4271275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583232" y="6456612"/>
            <a:ext cx="4271275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3C2E79-5D1C-44C5-B19F-CCEA805263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1448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1BC8C888-F467-4816-9C61-5978DE14D940}" type="datetimeFigureOut">
              <a:rPr lang="ru-RU" smtClean="0"/>
              <a:pPr/>
              <a:t>05.04.2015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91EDCF59-4E32-48FC-9B8C-3DAD7EB7AD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C8C888-F467-4816-9C61-5978DE14D940}" type="datetimeFigureOut">
              <a:rPr lang="ru-RU" smtClean="0"/>
              <a:pPr/>
              <a:t>05.04.2015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EDCF59-4E32-48FC-9B8C-3DAD7EB7AD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C8C888-F467-4816-9C61-5978DE14D940}" type="datetimeFigureOut">
              <a:rPr lang="ru-RU" smtClean="0"/>
              <a:pPr/>
              <a:t>05.04.2015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EDCF59-4E32-48FC-9B8C-3DAD7EB7AD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C8C888-F467-4816-9C61-5978DE14D940}" type="datetimeFigureOut">
              <a:rPr lang="ru-RU" smtClean="0"/>
              <a:pPr/>
              <a:t>05.04.2015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EDCF59-4E32-48FC-9B8C-3DAD7EB7AD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1BC8C888-F467-4816-9C61-5978DE14D940}" type="datetimeFigureOut">
              <a:rPr lang="ru-RU" smtClean="0"/>
              <a:pPr/>
              <a:t>05.04.2015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91EDCF59-4E32-48FC-9B8C-3DAD7EB7AD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C8C888-F467-4816-9C61-5978DE14D940}" type="datetimeFigureOut">
              <a:rPr lang="ru-RU" smtClean="0"/>
              <a:pPr/>
              <a:t>05.04.2015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91EDCF59-4E32-48FC-9B8C-3DAD7EB7AD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C8C888-F467-4816-9C61-5978DE14D940}" type="datetimeFigureOut">
              <a:rPr lang="ru-RU" smtClean="0"/>
              <a:pPr/>
              <a:t>05.04.2015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91EDCF59-4E32-48FC-9B8C-3DAD7EB7AD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C8C888-F467-4816-9C61-5978DE14D940}" type="datetimeFigureOut">
              <a:rPr lang="ru-RU" smtClean="0"/>
              <a:pPr/>
              <a:t>05.04.2015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EDCF59-4E32-48FC-9B8C-3DAD7EB7AD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C8C888-F467-4816-9C61-5978DE14D940}" type="datetimeFigureOut">
              <a:rPr lang="ru-RU" smtClean="0"/>
              <a:pPr/>
              <a:t>05.04.2015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1EDCF59-4E32-48FC-9B8C-3DAD7EB7AD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1BC8C888-F467-4816-9C61-5978DE14D940}" type="datetimeFigureOut">
              <a:rPr lang="ru-RU" smtClean="0"/>
              <a:pPr/>
              <a:t>05.04.2015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91EDCF59-4E32-48FC-9B8C-3DAD7EB7AD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1BC8C888-F467-4816-9C61-5978DE14D940}" type="datetimeFigureOut">
              <a:rPr lang="ru-RU" smtClean="0"/>
              <a:pPr/>
              <a:t>05.04.2015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91EDCF59-4E32-48FC-9B8C-3DAD7EB7AD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1BC8C888-F467-4816-9C61-5978DE14D940}" type="datetimeFigureOut">
              <a:rPr lang="ru-RU" smtClean="0"/>
              <a:pPr/>
              <a:t>05.04.2015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91EDCF59-4E32-48FC-9B8C-3DAD7EB7AD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Как объединённые работники защищались в трудных ситуациях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23728" y="3789040"/>
            <a:ext cx="6560234" cy="1752600"/>
          </a:xfrm>
        </p:spPr>
        <p:txBody>
          <a:bodyPr>
            <a:normAutofit fontScale="85000" lnSpcReduction="20000"/>
          </a:bodyPr>
          <a:lstStyle/>
          <a:p>
            <a:pPr algn="r"/>
            <a:r>
              <a:rPr lang="ru-RU" b="1" i="1" dirty="0" smtClean="0"/>
              <a:t>Вадим Большаков</a:t>
            </a:r>
          </a:p>
          <a:p>
            <a:pPr algn="r"/>
            <a:r>
              <a:rPr lang="ru-RU" i="1" dirty="0" smtClean="0"/>
              <a:t>Санкт-Петербург, 3 апреля 2015 </a:t>
            </a:r>
            <a:r>
              <a:rPr lang="ru-RU" i="1" dirty="0" smtClean="0"/>
              <a:t>г.</a:t>
            </a:r>
            <a:endParaRPr lang="en-US" i="1" dirty="0" smtClean="0"/>
          </a:p>
          <a:p>
            <a:pPr algn="r"/>
            <a:endParaRPr lang="en-US" i="1" dirty="0" smtClean="0"/>
          </a:p>
          <a:p>
            <a:pPr algn="r"/>
            <a:endParaRPr lang="ru-RU" i="1" dirty="0" smtClean="0"/>
          </a:p>
          <a:p>
            <a:pPr algn="r"/>
            <a:r>
              <a:rPr lang="ru-RU" i="1" dirty="0" smtClean="0"/>
              <a:t>Сайт – </a:t>
            </a:r>
            <a:r>
              <a:rPr lang="en-US" i="1" dirty="0" smtClean="0"/>
              <a:t>istprof.atlabs.ru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30629292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3. Булочники Москвы (1922-28)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4779" y="1556792"/>
            <a:ext cx="8229600" cy="478539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1922-1923</a:t>
            </a:r>
            <a:r>
              <a:rPr lang="ru-RU" dirty="0" smtClean="0"/>
              <a:t> – артель булочников</a:t>
            </a:r>
            <a:br>
              <a:rPr lang="ru-RU" dirty="0" smtClean="0"/>
            </a:br>
            <a:r>
              <a:rPr lang="ru-RU" dirty="0" smtClean="0"/>
              <a:t>«Вольность труда».</a:t>
            </a:r>
          </a:p>
          <a:p>
            <a:pPr marL="0" indent="0">
              <a:buNone/>
            </a:pPr>
            <a:r>
              <a:rPr lang="ru-RU" b="1" dirty="0" smtClean="0"/>
              <a:t>1923</a:t>
            </a:r>
            <a:r>
              <a:rPr lang="ru-RU" dirty="0" smtClean="0"/>
              <a:t> – суд и разгром артели (по</a:t>
            </a:r>
            <a:br>
              <a:rPr lang="ru-RU" dirty="0" smtClean="0"/>
            </a:br>
            <a:r>
              <a:rPr lang="ru-RU" dirty="0" smtClean="0"/>
              <a:t>ложным обвинениям).</a:t>
            </a:r>
          </a:p>
          <a:p>
            <a:pPr marL="0" indent="0">
              <a:buNone/>
            </a:pPr>
            <a:r>
              <a:rPr lang="ru-RU" b="1" dirty="0" smtClean="0"/>
              <a:t>1923-1929</a:t>
            </a:r>
            <a:r>
              <a:rPr lang="ru-RU" dirty="0" smtClean="0"/>
              <a:t> – Промысловое</a:t>
            </a:r>
            <a:br>
              <a:rPr lang="ru-RU" dirty="0" smtClean="0"/>
            </a:br>
            <a:r>
              <a:rPr lang="ru-RU" dirty="0" smtClean="0"/>
              <a:t>кооперативное товарищество</a:t>
            </a:r>
            <a:br>
              <a:rPr lang="ru-RU" dirty="0" smtClean="0"/>
            </a:br>
            <a:r>
              <a:rPr lang="ru-RU" dirty="0" smtClean="0"/>
              <a:t>«Муравейник» (левый эсер </a:t>
            </a:r>
            <a:r>
              <a:rPr lang="ru-RU" dirty="0" smtClean="0"/>
              <a:t>С. </a:t>
            </a:r>
            <a:r>
              <a:rPr lang="ru-RU" dirty="0" smtClean="0"/>
              <a:t>Рыбин).</a:t>
            </a:r>
          </a:p>
          <a:p>
            <a:r>
              <a:rPr lang="ru-RU" dirty="0" smtClean="0"/>
              <a:t>Выборность сверху донизу, нет наёмного труда, равные заработки, чёрную работу по очереди, средний заработок превысил партийный максимум у большевиков, матпомощь </a:t>
            </a:r>
            <a:r>
              <a:rPr lang="ru-RU" dirty="0" err="1" smtClean="0"/>
              <a:t>политссыльным</a:t>
            </a:r>
            <a:r>
              <a:rPr lang="ru-RU" dirty="0" smtClean="0"/>
              <a:t> и зэкам, укрывание беглых революционеров, </a:t>
            </a:r>
            <a:r>
              <a:rPr lang="ru-RU" dirty="0" err="1" smtClean="0"/>
              <a:t>недопуск</a:t>
            </a:r>
            <a:r>
              <a:rPr lang="ru-RU" dirty="0" smtClean="0"/>
              <a:t> большевиков в кооператив.</a:t>
            </a:r>
          </a:p>
          <a:p>
            <a:r>
              <a:rPr lang="ru-RU" dirty="0" smtClean="0"/>
              <a:t>«Муравейник» процветал - вырос с 40 до 400 членов, имел 7 пекарен, кондитерскую фабрику, 19 магазинов, кассу взаимопомощи, лекторий и школу, детский сад, столовые.</a:t>
            </a:r>
          </a:p>
          <a:p>
            <a:pPr marL="0" indent="0">
              <a:buNone/>
            </a:pPr>
            <a:r>
              <a:rPr lang="ru-RU" b="1" dirty="0" smtClean="0"/>
              <a:t>1929</a:t>
            </a:r>
            <a:r>
              <a:rPr lang="ru-RU" dirty="0" smtClean="0"/>
              <a:t> – разгром «Муравейника» властями, тюрьмы и ссылки.</a:t>
            </a:r>
          </a:p>
          <a:p>
            <a:endParaRPr lang="ru-RU" dirty="0"/>
          </a:p>
        </p:txBody>
      </p:sp>
      <p:pic>
        <p:nvPicPr>
          <p:cNvPr id="4098" name="Picture 2" descr="E:\Для сайта новейш\Сайт с Терентьевым\Фотографии\Профсоюзы артели и пр\Artel Samopomoshch 1930-e Livn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340768"/>
            <a:ext cx="3216275" cy="2187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56463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Вопросы к истории булочников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/>
              <a:t>В группах: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Вы члены кооператива «Муравейник». Вам нужно отказать коммунистам-булочникам в приёме в члены. На каких основаниях?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Вы коммунисты-булочники, которых кооператив отказался принять в члены. Напишите донос в ГПУ на «Муравейник». За что их надо разогнать?</a:t>
            </a:r>
          </a:p>
          <a:p>
            <a:pPr marL="514350" indent="-514350">
              <a:buNone/>
            </a:pPr>
            <a:r>
              <a:rPr lang="ru-RU" dirty="0" smtClean="0"/>
              <a:t>Общее обсуждение:</a:t>
            </a:r>
          </a:p>
          <a:p>
            <a:pPr marL="514350" indent="-514350"/>
            <a:r>
              <a:rPr lang="ru-RU" dirty="0" smtClean="0"/>
              <a:t>Что усиливало, и что ослабляло положение кооператива «Муравейник» в советской Москве?</a:t>
            </a:r>
          </a:p>
        </p:txBody>
      </p:sp>
    </p:spTree>
    <p:extLst>
      <p:ext uri="{BB962C8B-B14F-4D97-AF65-F5344CB8AC3E}">
        <p14:creationId xmlns:p14="http://schemas.microsoft.com/office/powerpoint/2010/main" val="25668264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Чем мы можем гордиться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518457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ru-RU" sz="2100" dirty="0" smtClean="0"/>
              <a:t>Первый в мире опыт рабочего самоуправления (1802, </a:t>
            </a:r>
            <a:r>
              <a:rPr lang="ru-RU" sz="2100" dirty="0" err="1" smtClean="0"/>
              <a:t>Красносельская</a:t>
            </a:r>
            <a:r>
              <a:rPr lang="ru-RU" sz="2100" dirty="0" smtClean="0"/>
              <a:t> бумажная фабрика),</a:t>
            </a:r>
          </a:p>
          <a:p>
            <a:pPr>
              <a:spcBef>
                <a:spcPts val="600"/>
              </a:spcBef>
            </a:pPr>
            <a:r>
              <a:rPr lang="ru-RU" sz="2100" dirty="0" smtClean="0"/>
              <a:t>Профсоюзы в России создали партию (Бунд в 1897) на 9 лет раньше, чем в Англии(Лейбористскую партию в 1906),</a:t>
            </a:r>
          </a:p>
          <a:p>
            <a:pPr>
              <a:spcBef>
                <a:spcPts val="600"/>
              </a:spcBef>
            </a:pPr>
            <a:r>
              <a:rPr lang="ru-RU" sz="2100" dirty="0" smtClean="0"/>
              <a:t>Конституция в России (Манифест 17 октября 1905) принята в результате Всеобщей политической стачки,</a:t>
            </a:r>
          </a:p>
          <a:p>
            <a:pPr>
              <a:spcBef>
                <a:spcPts val="600"/>
              </a:spcBef>
            </a:pPr>
            <a:r>
              <a:rPr lang="ru-RU" sz="2100" dirty="0" smtClean="0"/>
              <a:t>1-й кризис Советской власти вызван профсоюзом железнодорожников (в октябре-ноябре 1917),</a:t>
            </a:r>
          </a:p>
          <a:p>
            <a:pPr>
              <a:spcBef>
                <a:spcPts val="600"/>
              </a:spcBef>
            </a:pPr>
            <a:r>
              <a:rPr lang="ru-RU" sz="2100" dirty="0" smtClean="0"/>
              <a:t>ФСБ создавалась для борьбы с профсоюзами служащих, телеграфистов, учителей (в декабре 1917),</a:t>
            </a:r>
          </a:p>
          <a:p>
            <a:pPr>
              <a:spcBef>
                <a:spcPts val="600"/>
              </a:spcBef>
            </a:pPr>
            <a:r>
              <a:rPr lang="ru-RU" sz="2100" dirty="0" smtClean="0"/>
              <a:t>Самым опасным внутрипартийным врагом Ленина была профсоюзная «рабочая оппозиция» (1921-1922),</a:t>
            </a:r>
          </a:p>
          <a:p>
            <a:pPr>
              <a:spcBef>
                <a:spcPts val="600"/>
              </a:spcBef>
            </a:pPr>
            <a:r>
              <a:rPr lang="ru-RU" sz="2100" dirty="0" smtClean="0"/>
              <a:t>Ельцин пришёл к власти при помощи шахтёрских забастовок и Независимого профсоюза горняков СССР (1989-1991).</a:t>
            </a:r>
            <a:endParaRPr lang="ru-RU" sz="2100" dirty="0"/>
          </a:p>
        </p:txBody>
      </p:sp>
    </p:spTree>
    <p:extLst>
      <p:ext uri="{BB962C8B-B14F-4D97-AF65-F5344CB8AC3E}">
        <p14:creationId xmlns:p14="http://schemas.microsoft.com/office/powerpoint/2010/main" val="499991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1. Лоцманы реки Сухоны (17 век)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199" y="1600200"/>
            <a:ext cx="3942349" cy="4525963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 smtClean="0"/>
              <a:t>Положение профессии лоцманов (</a:t>
            </a:r>
            <a:r>
              <a:rPr lang="ru-RU" dirty="0" err="1" smtClean="0"/>
              <a:t>носников</a:t>
            </a:r>
            <a:r>
              <a:rPr lang="ru-RU" dirty="0" smtClean="0"/>
              <a:t>) Северного пути:</a:t>
            </a:r>
          </a:p>
          <a:p>
            <a:pPr marL="0" indent="0">
              <a:buNone/>
            </a:pPr>
            <a:endParaRPr lang="ru-RU" dirty="0" smtClean="0"/>
          </a:p>
          <a:p>
            <a:r>
              <a:rPr lang="ru-RU" dirty="0" smtClean="0"/>
              <a:t>Важнейший путь торговли с Европой,</a:t>
            </a:r>
          </a:p>
          <a:p>
            <a:r>
              <a:rPr lang="ru-RU" dirty="0" smtClean="0"/>
              <a:t>Каждый 7-й рубль дохода казны Московского государства – с Северного пути,</a:t>
            </a:r>
          </a:p>
          <a:p>
            <a:r>
              <a:rPr lang="ru-RU" dirty="0" smtClean="0"/>
              <a:t>По пути следовало много иностранных купцов,</a:t>
            </a:r>
          </a:p>
          <a:p>
            <a:r>
              <a:rPr lang="ru-RU" dirty="0" smtClean="0"/>
              <a:t>Сложный фарватер Сухоны и Северной Двины,</a:t>
            </a:r>
          </a:p>
          <a:p>
            <a:r>
              <a:rPr lang="ru-RU" dirty="0" smtClean="0"/>
              <a:t>Местные семьи занимались лоцманским промыслом из поколения в поколение.</a:t>
            </a:r>
            <a:endParaRPr lang="ru-RU" dirty="0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9549" y="1634070"/>
            <a:ext cx="4144025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9452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1. Лоцманы реки Сухоны (17 век)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556792"/>
            <a:ext cx="4330825" cy="4968552"/>
          </a:xfrm>
        </p:spPr>
        <p:txBody>
          <a:bodyPr>
            <a:no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ru-RU" sz="1500" b="1" dirty="0" smtClean="0"/>
              <a:t>1629</a:t>
            </a:r>
            <a:r>
              <a:rPr lang="ru-RU" sz="1500" dirty="0" smtClean="0"/>
              <a:t> – 1-я стачка лоцманов Ф. Гладыша и </a:t>
            </a:r>
            <a:r>
              <a:rPr lang="ru-RU" sz="1500" dirty="0" err="1" smtClean="0"/>
              <a:t>И</a:t>
            </a:r>
            <a:r>
              <a:rPr lang="ru-RU" sz="1500" dirty="0" smtClean="0"/>
              <a:t>. Опары и матросов Соловецкого монастыря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ru-RU" sz="1500" b="1" dirty="0" smtClean="0"/>
              <a:t>15 марта 1653 </a:t>
            </a:r>
            <a:r>
              <a:rPr lang="ru-RU" sz="1500" dirty="0" smtClean="0"/>
              <a:t>– стачечное соглашение братства лоцманов Нижней Сухоны (Юрий Баев); грамота с привилегиями от Царя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ru-RU" sz="1500" b="1" dirty="0" smtClean="0"/>
              <a:t>1655</a:t>
            </a:r>
            <a:r>
              <a:rPr lang="ru-RU" sz="1500" dirty="0" smtClean="0"/>
              <a:t> – 1-е снятие с работ лоцмана Я. Жукова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ru-RU" sz="1500" dirty="0" smtClean="0"/>
              <a:t>         - соглашение между братствами лоцманов Сухоны и Северной Двины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ru-RU" sz="1500" dirty="0" smtClean="0"/>
              <a:t>         - братства установили и повысили в 10 раз тариф проводки судов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ru-RU" sz="1500" b="1" dirty="0" smtClean="0"/>
              <a:t>1668</a:t>
            </a:r>
            <a:r>
              <a:rPr lang="ru-RU" sz="1500" dirty="0" smtClean="0"/>
              <a:t> – жалоба купцов на лоцманов 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ru-RU" sz="1500" b="1" dirty="0" smtClean="0"/>
              <a:t>1680-1681</a:t>
            </a:r>
            <a:r>
              <a:rPr lang="ru-RU" sz="1500" dirty="0" smtClean="0"/>
              <a:t> – война купца Г. Фатеева с лоцманами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ru-RU" sz="1500" b="1" dirty="0" smtClean="0"/>
              <a:t>1683</a:t>
            </a:r>
            <a:r>
              <a:rPr lang="ru-RU" sz="1500" dirty="0" smtClean="0"/>
              <a:t> – отмена Царём привилегий лоцманов Нижней Сухоны</a:t>
            </a:r>
            <a:endParaRPr lang="ru-RU" sz="1500" b="1" dirty="0" smtClean="0"/>
          </a:p>
          <a:p>
            <a:pPr marL="0" indent="0">
              <a:spcBef>
                <a:spcPts val="1200"/>
              </a:spcBef>
              <a:buNone/>
            </a:pPr>
            <a:r>
              <a:rPr lang="ru-RU" sz="1500" b="1" dirty="0" smtClean="0"/>
              <a:t>1698</a:t>
            </a:r>
            <a:r>
              <a:rPr lang="ru-RU" sz="1500" dirty="0" smtClean="0"/>
              <a:t> - жалоба лоцманов на произвол купцов.</a:t>
            </a:r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46" r="27628" b="40730"/>
          <a:stretch/>
        </p:blipFill>
        <p:spPr>
          <a:xfrm>
            <a:off x="4644008" y="1634070"/>
            <a:ext cx="3974802" cy="4315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6775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dirty="0" smtClean="0"/>
              <a:t>Вопросы к истории лоцманов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46236"/>
            <a:ext cx="8229600" cy="4807099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/>
              <a:t>В группах: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Что благоприятствовало</a:t>
            </a:r>
            <a:br>
              <a:rPr lang="ru-RU" dirty="0" smtClean="0"/>
            </a:br>
            <a:r>
              <a:rPr lang="ru-RU" dirty="0" smtClean="0"/>
              <a:t>положению профессии и</a:t>
            </a:r>
            <a:br>
              <a:rPr lang="ru-RU" dirty="0" smtClean="0"/>
            </a:br>
            <a:r>
              <a:rPr lang="ru-RU" dirty="0" smtClean="0"/>
              <a:t>братства лоцманов, а </a:t>
            </a:r>
            <a:r>
              <a:rPr lang="ru-RU" dirty="0" smtClean="0"/>
              <a:t>что</a:t>
            </a:r>
            <a:br>
              <a:rPr lang="ru-RU" dirty="0" smtClean="0"/>
            </a:br>
            <a:r>
              <a:rPr lang="ru-RU" dirty="0" smtClean="0"/>
              <a:t>нет</a:t>
            </a:r>
            <a:r>
              <a:rPr lang="ru-RU" dirty="0" smtClean="0"/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Какие действия </a:t>
            </a:r>
            <a:r>
              <a:rPr lang="ru-RU" dirty="0" smtClean="0"/>
              <a:t>братства лоцманов </a:t>
            </a:r>
            <a:r>
              <a:rPr lang="ru-RU" dirty="0" smtClean="0"/>
              <a:t>были удачными, а какие – нет?</a:t>
            </a:r>
          </a:p>
          <a:p>
            <a:pPr marL="0" indent="0">
              <a:buNone/>
            </a:pPr>
            <a:r>
              <a:rPr lang="ru-RU" dirty="0" smtClean="0"/>
              <a:t>Для общего обсуждения:</a:t>
            </a:r>
          </a:p>
          <a:p>
            <a:r>
              <a:rPr lang="ru-RU" dirty="0" smtClean="0"/>
              <a:t>Каковы достоинства и недостатки обращения к властям как дополнительному ресурсу?</a:t>
            </a:r>
          </a:p>
          <a:p>
            <a:r>
              <a:rPr lang="ru-RU" dirty="0" smtClean="0"/>
              <a:t>Что общего с нынешней ситуацией на «Форде»?</a:t>
            </a:r>
          </a:p>
        </p:txBody>
      </p:sp>
      <p:pic>
        <p:nvPicPr>
          <p:cNvPr id="2050" name="Picture 2" descr="E:\Для сайта новейш\Сайт с Терентьевым\Фотографии\До 18 века\Sev Dvina rus sud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9680" y="1196753"/>
            <a:ext cx="3160585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02713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Фоты из книг\еПутиловец-1933\У Путилов з-да 19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347364"/>
            <a:ext cx="4577974" cy="2511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dirty="0" smtClean="0"/>
              <a:t>2. Безработные Санкт-Петербурга (1906 год)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003232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Характеристика</a:t>
            </a:r>
          </a:p>
          <a:p>
            <a:pPr marL="0" indent="0">
              <a:buNone/>
            </a:pPr>
            <a:r>
              <a:rPr lang="ru-RU" dirty="0" smtClean="0"/>
              <a:t>Ситуации в СПб:</a:t>
            </a:r>
          </a:p>
          <a:p>
            <a:pPr marL="0" indent="0">
              <a:buNone/>
            </a:pPr>
            <a:endParaRPr lang="ru-RU" dirty="0" smtClean="0"/>
          </a:p>
          <a:p>
            <a:r>
              <a:rPr lang="ru-RU" dirty="0" smtClean="0"/>
              <a:t>После забастовок</a:t>
            </a:r>
            <a:br>
              <a:rPr lang="ru-RU" dirty="0" smtClean="0"/>
            </a:br>
            <a:r>
              <a:rPr lang="ru-RU" dirty="0" smtClean="0"/>
              <a:t>1905 года</a:t>
            </a:r>
            <a:br>
              <a:rPr lang="ru-RU" dirty="0" smtClean="0"/>
            </a:br>
            <a:r>
              <a:rPr lang="ru-RU" dirty="0" smtClean="0"/>
              <a:t>капиталисты</a:t>
            </a:r>
            <a:br>
              <a:rPr lang="ru-RU" dirty="0" smtClean="0"/>
            </a:br>
            <a:r>
              <a:rPr lang="ru-RU" dirty="0" smtClean="0"/>
              <a:t>уволили десятки тысяч рабочих столицы,</a:t>
            </a:r>
          </a:p>
          <a:p>
            <a:r>
              <a:rPr lang="ru-RU" dirty="0" smtClean="0"/>
              <a:t>Уволенные являлись активистами профсоюзов и революционных партий,</a:t>
            </a:r>
          </a:p>
          <a:p>
            <a:r>
              <a:rPr lang="ru-RU" dirty="0" smtClean="0"/>
              <a:t>Безработные не могли найти работу и оказались на грани вымирания от голода.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21021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Фоты из книг\еПутиловец-1933\У Путилов з-да 19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412776"/>
            <a:ext cx="4289185" cy="2353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dirty="0" smtClean="0"/>
              <a:t>2. Безработные Санкт-Петербурга (1906 год)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003232" cy="4709120"/>
          </a:xfrm>
        </p:spPr>
        <p:txBody>
          <a:bodyPr>
            <a:normAutofit fontScale="70000" lnSpcReduction="20000"/>
          </a:bodyPr>
          <a:lstStyle/>
          <a:p>
            <a:pPr marL="0" indent="360000">
              <a:buNone/>
            </a:pPr>
            <a:r>
              <a:rPr lang="ru-RU" dirty="0" smtClean="0"/>
              <a:t>Весной 1906 около</a:t>
            </a:r>
            <a:br>
              <a:rPr lang="ru-RU" dirty="0" smtClean="0"/>
            </a:br>
            <a:r>
              <a:rPr lang="ru-RU" dirty="0" smtClean="0"/>
              <a:t>100 000 безработных</a:t>
            </a:r>
            <a:br>
              <a:rPr lang="ru-RU" dirty="0" smtClean="0"/>
            </a:br>
            <a:r>
              <a:rPr lang="ru-RU" dirty="0" smtClean="0"/>
              <a:t>избрали Совет безработных</a:t>
            </a:r>
            <a:br>
              <a:rPr lang="ru-RU" dirty="0" smtClean="0"/>
            </a:br>
            <a:r>
              <a:rPr lang="ru-RU" dirty="0" smtClean="0"/>
              <a:t>во главе с большевиком</a:t>
            </a:r>
            <a:br>
              <a:rPr lang="ru-RU" dirty="0" smtClean="0"/>
            </a:br>
            <a:r>
              <a:rPr lang="ru-RU" dirty="0" smtClean="0"/>
              <a:t>В. </a:t>
            </a:r>
            <a:r>
              <a:rPr lang="ru-RU" dirty="0" err="1" smtClean="0"/>
              <a:t>Войтинским</a:t>
            </a:r>
            <a:r>
              <a:rPr lang="ru-RU" dirty="0" smtClean="0"/>
              <a:t>.</a:t>
            </a:r>
          </a:p>
          <a:p>
            <a:pPr marL="0" indent="360000">
              <a:buNone/>
            </a:pPr>
            <a:r>
              <a:rPr lang="ru-RU" dirty="0" smtClean="0"/>
              <a:t>Совет безработных</a:t>
            </a:r>
            <a:br>
              <a:rPr lang="ru-RU" dirty="0" smtClean="0"/>
            </a:br>
            <a:r>
              <a:rPr lang="ru-RU" dirty="0" smtClean="0"/>
              <a:t>отказался от революционных</a:t>
            </a:r>
            <a:br>
              <a:rPr lang="ru-RU" dirty="0" smtClean="0"/>
            </a:br>
            <a:r>
              <a:rPr lang="ru-RU" dirty="0" smtClean="0"/>
              <a:t>действий и обратился </a:t>
            </a:r>
            <a:r>
              <a:rPr lang="ru-RU" dirty="0" smtClean="0"/>
              <a:t>в</a:t>
            </a:r>
            <a:br>
              <a:rPr lang="ru-RU" dirty="0" smtClean="0"/>
            </a:br>
            <a:r>
              <a:rPr lang="ru-RU" dirty="0" smtClean="0"/>
              <a:t>Городскую </a:t>
            </a:r>
            <a:r>
              <a:rPr lang="ru-RU" dirty="0" smtClean="0"/>
              <a:t>думу с петицией об общественных работах для безработных.</a:t>
            </a:r>
          </a:p>
          <a:p>
            <a:pPr marL="0" indent="360000">
              <a:buNone/>
            </a:pPr>
            <a:r>
              <a:rPr lang="ru-RU" dirty="0" smtClean="0"/>
              <a:t>Дума выделила 3 млн. рублей на общественные работы (ремонт мостов и Галерной гавани, строительство рынков), а также бесплатные обеды и квартирные пособия.</a:t>
            </a:r>
          </a:p>
          <a:p>
            <a:pPr marL="0" indent="360000">
              <a:buNone/>
            </a:pPr>
            <a:r>
              <a:rPr lang="ru-RU" dirty="0" smtClean="0"/>
              <a:t>Работу получили до 20 000 безработных.</a:t>
            </a:r>
          </a:p>
          <a:p>
            <a:pPr marL="0" indent="360000">
              <a:buNone/>
            </a:pPr>
            <a:r>
              <a:rPr lang="ru-RU" dirty="0" smtClean="0"/>
              <a:t>На общественных работах ввели 8-часовой рабочий день, подённая оплата труда, особые уполномоченные  с правом контроля за ходом работ.</a:t>
            </a:r>
          </a:p>
        </p:txBody>
      </p:sp>
    </p:spTree>
    <p:extLst>
      <p:ext uri="{BB962C8B-B14F-4D97-AF65-F5344CB8AC3E}">
        <p14:creationId xmlns:p14="http://schemas.microsoft.com/office/powerpoint/2010/main" val="36895430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Вопросы к истории безработных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6415355" cy="452596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/>
              <a:t>В группах подготовьте выступления: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Депутата Совета безработных перед товарищами с объяснением</a:t>
            </a:r>
            <a:br>
              <a:rPr lang="ru-RU" dirty="0" smtClean="0"/>
            </a:br>
            <a:r>
              <a:rPr lang="ru-RU" dirty="0" smtClean="0"/>
              <a:t>решения о петиции в Думу.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Гласного Городской думы с</a:t>
            </a:r>
            <a:br>
              <a:rPr lang="ru-RU" dirty="0" smtClean="0"/>
            </a:br>
            <a:r>
              <a:rPr lang="ru-RU" dirty="0" smtClean="0"/>
              <a:t>объяснением необходимости</a:t>
            </a:r>
            <a:br>
              <a:rPr lang="ru-RU" dirty="0" smtClean="0"/>
            </a:br>
            <a:r>
              <a:rPr lang="ru-RU" dirty="0" smtClean="0"/>
              <a:t>выделить субсидию безработным.</a:t>
            </a:r>
          </a:p>
          <a:p>
            <a:pPr marL="0" indent="0">
              <a:buNone/>
            </a:pPr>
            <a:r>
              <a:rPr lang="ru-RU" dirty="0" smtClean="0"/>
              <a:t>Для общего обсуждения:</a:t>
            </a:r>
          </a:p>
          <a:p>
            <a:r>
              <a:rPr lang="ru-RU" dirty="0" smtClean="0"/>
              <a:t>Полезен ли нам опыт безработных? Если да, то чем?</a:t>
            </a:r>
            <a:endParaRPr lang="ru-RU" dirty="0"/>
          </a:p>
        </p:txBody>
      </p:sp>
      <p:pic>
        <p:nvPicPr>
          <p:cNvPr id="3074" name="Picture 2" descr="E:\Для сайта новейш\Сайт с Терентьевым\Фотографии\Персоны\Не исп\Войтинский ВС фрагм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0926" y="1700808"/>
            <a:ext cx="1940800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7090651" y="4365105"/>
            <a:ext cx="1746919" cy="1080120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b="1" i="1" dirty="0" smtClean="0"/>
              <a:t>Владимир Савельевич </a:t>
            </a:r>
            <a:r>
              <a:rPr lang="ru-RU" b="1" i="1" dirty="0" err="1" smtClean="0"/>
              <a:t>Войтинский</a:t>
            </a:r>
            <a:r>
              <a:rPr lang="ru-RU" b="1" i="1" dirty="0" smtClean="0"/>
              <a:t> (1885-1960)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13675494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3. Булочники Москвы (</a:t>
            </a:r>
            <a:r>
              <a:rPr lang="ru-RU" dirty="0" smtClean="0"/>
              <a:t>1922-28)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502236"/>
            <a:ext cx="8229600" cy="511256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Характеристика ситуации:</a:t>
            </a:r>
          </a:p>
          <a:p>
            <a:pPr marL="0" indent="360000">
              <a:buNone/>
            </a:pPr>
            <a:r>
              <a:rPr lang="ru-RU" dirty="0" smtClean="0"/>
              <a:t>В 1917 году в Союзе пищевиков</a:t>
            </a:r>
            <a:br>
              <a:rPr lang="ru-RU" dirty="0" smtClean="0"/>
            </a:br>
            <a:r>
              <a:rPr lang="ru-RU" dirty="0" smtClean="0"/>
              <a:t>укрепились левые эсеры </a:t>
            </a:r>
            <a:r>
              <a:rPr lang="ru-RU" dirty="0" smtClean="0"/>
              <a:t>и</a:t>
            </a:r>
            <a:br>
              <a:rPr lang="ru-RU" dirty="0" smtClean="0"/>
            </a:br>
            <a:r>
              <a:rPr lang="ru-RU" dirty="0" smtClean="0"/>
              <a:t>анархисты</a:t>
            </a:r>
            <a:r>
              <a:rPr lang="ru-RU" dirty="0" smtClean="0"/>
              <a:t>,</a:t>
            </a:r>
          </a:p>
          <a:p>
            <a:pPr marL="0" indent="360000">
              <a:buNone/>
            </a:pPr>
            <a:r>
              <a:rPr lang="ru-RU" dirty="0" smtClean="0"/>
              <a:t>Большевики изгоняли их </a:t>
            </a:r>
            <a:r>
              <a:rPr lang="ru-RU" dirty="0" smtClean="0"/>
              <a:t>из</a:t>
            </a:r>
            <a:br>
              <a:rPr lang="ru-RU" dirty="0" smtClean="0"/>
            </a:br>
            <a:r>
              <a:rPr lang="ru-RU" dirty="0" smtClean="0"/>
              <a:t>Союза  </a:t>
            </a:r>
            <a:r>
              <a:rPr lang="ru-RU" dirty="0" smtClean="0"/>
              <a:t>а с работы увольняли </a:t>
            </a:r>
            <a:r>
              <a:rPr lang="ru-RU" dirty="0" smtClean="0"/>
              <a:t>с</a:t>
            </a:r>
            <a:br>
              <a:rPr lang="ru-RU" dirty="0" smtClean="0"/>
            </a:br>
            <a:r>
              <a:rPr lang="ru-RU" dirty="0" smtClean="0"/>
              <a:t>волчьим билетом</a:t>
            </a:r>
            <a:r>
              <a:rPr lang="ru-RU" dirty="0" smtClean="0"/>
              <a:t>, </a:t>
            </a:r>
            <a:r>
              <a:rPr lang="ru-RU" dirty="0" smtClean="0"/>
              <a:t>рассчитывая,</a:t>
            </a:r>
            <a:br>
              <a:rPr lang="ru-RU" dirty="0" smtClean="0"/>
            </a:br>
            <a:r>
              <a:rPr lang="ru-RU" dirty="0" smtClean="0"/>
              <a:t>что они умрут </a:t>
            </a:r>
            <a:r>
              <a:rPr lang="ru-RU" dirty="0" smtClean="0"/>
              <a:t>от голода,</a:t>
            </a:r>
          </a:p>
          <a:p>
            <a:pPr marL="0" indent="360000">
              <a:buNone/>
            </a:pPr>
            <a:r>
              <a:rPr lang="ru-RU" dirty="0" smtClean="0"/>
              <a:t>Изгнанники группировались в Московской секции пекарей, которая не принимала большевистских порядков и не давала товарищам умереть с голоду,</a:t>
            </a:r>
          </a:p>
          <a:p>
            <a:pPr marL="0" indent="360000">
              <a:buNone/>
            </a:pPr>
            <a:r>
              <a:rPr lang="ru-RU" dirty="0" smtClean="0"/>
              <a:t>К 1922 году Московская секция пекарей была разгромлена большевиками, а изгнанники выброшены на улицу,</a:t>
            </a:r>
          </a:p>
          <a:p>
            <a:pPr marL="0" indent="360000">
              <a:buNone/>
            </a:pPr>
            <a:r>
              <a:rPr lang="ru-RU" dirty="0" smtClean="0"/>
              <a:t>Однако начался НЭП, появилась возможность открывать собственный «бизнес».</a:t>
            </a:r>
          </a:p>
          <a:p>
            <a:endParaRPr lang="ru-RU" dirty="0"/>
          </a:p>
        </p:txBody>
      </p:sp>
      <p:pic>
        <p:nvPicPr>
          <p:cNvPr id="4098" name="Picture 2" descr="E:\Для сайта новейш\Сайт с Терентьевым\Фотографии\Профсоюзы артели и пр\Artel Samopomoshch 1930-e Livn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1" y="1484784"/>
            <a:ext cx="3216275" cy="2187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11894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932</TotalTime>
  <Words>451</Words>
  <Application>Microsoft Office PowerPoint</Application>
  <PresentationFormat>Экран (4:3)</PresentationFormat>
  <Paragraphs>79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Литейная</vt:lpstr>
      <vt:lpstr>Как объединённые работники защищались в трудных ситуациях</vt:lpstr>
      <vt:lpstr>Чем мы можем гордиться</vt:lpstr>
      <vt:lpstr>1. Лоцманы реки Сухоны (17 век)</vt:lpstr>
      <vt:lpstr>1. Лоцманы реки Сухоны (17 век)</vt:lpstr>
      <vt:lpstr>Вопросы к истории лоцманов</vt:lpstr>
      <vt:lpstr>2. Безработные Санкт-Петербурга (1906 год)</vt:lpstr>
      <vt:lpstr>2. Безработные Санкт-Петербурга (1906 год)</vt:lpstr>
      <vt:lpstr>Вопросы к истории безработных</vt:lpstr>
      <vt:lpstr>3. Булочники Москвы (1922-28)</vt:lpstr>
      <vt:lpstr>3. Булочники Москвы (1922-28)</vt:lpstr>
      <vt:lpstr>Вопросы к истории булочников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объединённые работники защищались в трудных ситуациях</dc:title>
  <dc:creator>Вадим</dc:creator>
  <cp:lastModifiedBy>Вадим</cp:lastModifiedBy>
  <cp:revision>60</cp:revision>
  <dcterms:created xsi:type="dcterms:W3CDTF">2015-04-02T19:07:48Z</dcterms:created>
  <dcterms:modified xsi:type="dcterms:W3CDTF">2015-04-05T01:48:59Z</dcterms:modified>
</cp:coreProperties>
</file>