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6" r:id="rId6"/>
    <p:sldId id="262" r:id="rId7"/>
    <p:sldId id="274" r:id="rId8"/>
    <p:sldId id="265" r:id="rId9"/>
    <p:sldId id="264" r:id="rId10"/>
    <p:sldId id="263" r:id="rId11"/>
    <p:sldId id="269" r:id="rId12"/>
    <p:sldId id="267" r:id="rId13"/>
    <p:sldId id="275" r:id="rId14"/>
    <p:sldId id="268" r:id="rId15"/>
    <p:sldId id="270" r:id="rId16"/>
    <p:sldId id="271" r:id="rId17"/>
    <p:sldId id="273" r:id="rId18"/>
    <p:sldId id="272" r:id="rId19"/>
    <p:sldId id="276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7" d="100"/>
          <a:sy n="217" d="100"/>
        </p:scale>
        <p:origin x="-50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470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4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57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1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6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2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87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698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75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82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1FFC2-ADAC-4A2A-BB04-CAA60AE93290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5D2BE-1CF6-4D8D-9850-39FD6168D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82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Чекисты </a:t>
            </a:r>
            <a:r>
              <a:rPr lang="en-US" dirty="0" smtClean="0"/>
              <a:t>vs</a:t>
            </a:r>
            <a:r>
              <a:rPr lang="ru-RU" dirty="0" smtClean="0"/>
              <a:t> рабочее и профдвижение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В. Большаков</a:t>
            </a:r>
          </a:p>
          <a:p>
            <a:r>
              <a:rPr lang="ru-RU" dirty="0" smtClean="0"/>
              <a:t>Сайт – </a:t>
            </a:r>
            <a:r>
              <a:rPr lang="en-US" dirty="0" smtClean="0"/>
              <a:t>istprof.ru</a:t>
            </a:r>
          </a:p>
          <a:p>
            <a:r>
              <a:rPr lang="ru-RU" dirty="0" smtClean="0"/>
              <a:t>Группа ВК - </a:t>
            </a:r>
            <a:r>
              <a:rPr lang="ru-RU" dirty="0" err="1" smtClean="0"/>
              <a:t>Истпроф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03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6131024" cy="85725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Г.А. </a:t>
            </a:r>
            <a:r>
              <a:rPr lang="ru-RU" dirty="0" err="1" smtClean="0"/>
              <a:t>Атарбеков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5194920" cy="33944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Из донесения </a:t>
            </a:r>
            <a:r>
              <a:rPr lang="ru-RU" dirty="0"/>
              <a:t>инспектора Управления особыми отделами ВЧК Н</a:t>
            </a:r>
            <a:r>
              <a:rPr lang="ru-RU" dirty="0" smtClean="0"/>
              <a:t>. </a:t>
            </a:r>
            <a:r>
              <a:rPr lang="ru-RU" b="1" dirty="0" smtClean="0"/>
              <a:t>Розенталя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ru-RU" dirty="0" smtClean="0"/>
              <a:t>16.10.1919:</a:t>
            </a:r>
          </a:p>
          <a:p>
            <a:pPr marL="0" indent="0">
              <a:buNone/>
            </a:pPr>
            <a:r>
              <a:rPr lang="ru-RU" i="1" dirty="0" smtClean="0"/>
              <a:t>«</a:t>
            </a:r>
            <a:r>
              <a:rPr lang="ru-RU" i="1" dirty="0"/>
              <a:t>Дела </a:t>
            </a:r>
            <a:r>
              <a:rPr lang="ru-RU" i="1" dirty="0" err="1" smtClean="0"/>
              <a:t>операц</a:t>
            </a:r>
            <a:r>
              <a:rPr lang="ru-RU" i="1" dirty="0" smtClean="0"/>
              <a:t>. </a:t>
            </a:r>
            <a:r>
              <a:rPr lang="ru-RU" i="1" dirty="0"/>
              <a:t>отдела в полном беспорядке. О расстрелах даже нет личных постановлений, лишь списки, часто неполные, с краткой заметкой, что «расстрелян по распоряжению тов. </a:t>
            </a:r>
            <a:r>
              <a:rPr lang="ru-RU" i="1" dirty="0" err="1"/>
              <a:t>Атарбекова</a:t>
            </a:r>
            <a:r>
              <a:rPr lang="ru-RU" i="1" dirty="0"/>
              <a:t>». В деле мартовских восстаний даже не </a:t>
            </a:r>
            <a:r>
              <a:rPr lang="ru-RU" i="1" dirty="0" smtClean="0"/>
              <a:t>разберёшь</a:t>
            </a:r>
            <a:r>
              <a:rPr lang="ru-RU" i="1" dirty="0"/>
              <a:t>, кого за что и почему </a:t>
            </a:r>
            <a:r>
              <a:rPr lang="ru-RU" i="1" dirty="0" smtClean="0"/>
              <a:t>расстреляли»</a:t>
            </a:r>
            <a:r>
              <a:rPr lang="ru-RU" i="1" dirty="0"/>
              <a:t>.</a:t>
            </a:r>
            <a:endParaRPr lang="en-US" i="1" dirty="0" smtClean="0"/>
          </a:p>
          <a:p>
            <a:pPr marL="0" indent="0" algn="r">
              <a:buNone/>
            </a:pPr>
            <a:r>
              <a:rPr lang="ru-RU" dirty="0" smtClean="0"/>
              <a:t>РЦХИДНИ. Ф. 17. Оп. 66. Д. 66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27534"/>
            <a:ext cx="2602592" cy="384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по 1 этапу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ВЧК зарекомендовала себя как террористический орган диктатуры, орган открытой и массовой расправы с рабочим и профсоюзным движением.</a:t>
            </a:r>
          </a:p>
        </p:txBody>
      </p:sp>
    </p:spTree>
    <p:extLst>
      <p:ext uri="{BB962C8B-B14F-4D97-AF65-F5344CB8AC3E}">
        <p14:creationId xmlns:p14="http://schemas.microsoft.com/office/powerpoint/2010/main" val="19039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spc="-100" dirty="0" smtClean="0"/>
              <a:t>Этап </a:t>
            </a:r>
            <a:r>
              <a:rPr lang="ru-RU" sz="3800" spc="-100" dirty="0" err="1" smtClean="0"/>
              <a:t>агентурно</a:t>
            </a:r>
            <a:r>
              <a:rPr lang="ru-RU" sz="3800" spc="-100" dirty="0" smtClean="0"/>
              <a:t>-репрессивный (1923-87)</a:t>
            </a:r>
            <a:endParaRPr lang="ru-RU" sz="3800" spc="-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65963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Старые методы:</a:t>
            </a:r>
          </a:p>
          <a:p>
            <a:pPr lvl="1"/>
            <a:r>
              <a:rPr lang="ru-RU" b="1" dirty="0" smtClean="0"/>
              <a:t>Аресты, высылки и казни </a:t>
            </a:r>
            <a:r>
              <a:rPr lang="ru-RU" dirty="0" smtClean="0"/>
              <a:t>лидеров, членов профсоюзов, активистов (1923 меньшевики, 1937-38 Большой террор, 1978-84 СМОТ)</a:t>
            </a:r>
          </a:p>
          <a:p>
            <a:pPr lvl="1"/>
            <a:r>
              <a:rPr lang="ru-RU" b="1" dirty="0" smtClean="0"/>
              <a:t>Разгром профессий </a:t>
            </a:r>
            <a:r>
              <a:rPr lang="ru-RU" dirty="0" smtClean="0"/>
              <a:t>(1928-31 инженеры)</a:t>
            </a:r>
          </a:p>
          <a:p>
            <a:pPr lvl="1"/>
            <a:r>
              <a:rPr lang="ru-RU" b="1" dirty="0" smtClean="0"/>
              <a:t>Разгон демонстраций и митингов </a:t>
            </a:r>
            <a:r>
              <a:rPr lang="ru-RU" dirty="0" smtClean="0"/>
              <a:t>(1920-е безработные, 1933 Украина)</a:t>
            </a:r>
          </a:p>
          <a:p>
            <a:pPr lvl="1"/>
            <a:r>
              <a:rPr lang="ru-RU" b="1" dirty="0" smtClean="0"/>
              <a:t>Регистрация недовольных </a:t>
            </a:r>
            <a:r>
              <a:rPr lang="ru-RU" dirty="0" smtClean="0"/>
              <a:t>(Новочеркасск 1962)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052" y="2859782"/>
            <a:ext cx="3653948" cy="2283718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09600" y="2859781"/>
            <a:ext cx="4826496" cy="1887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Постепенно выходят на первый план:</a:t>
            </a:r>
          </a:p>
          <a:p>
            <a:pPr lvl="1"/>
            <a:r>
              <a:rPr lang="ru-RU" b="1" dirty="0" smtClean="0"/>
              <a:t>Перлюстрация писем </a:t>
            </a:r>
            <a:r>
              <a:rPr lang="ru-RU" dirty="0" smtClean="0"/>
              <a:t>(циркуляр ГПУ от 26.01.1923)</a:t>
            </a:r>
          </a:p>
          <a:p>
            <a:pPr lvl="1"/>
            <a:r>
              <a:rPr lang="ru-RU" b="1" dirty="0" smtClean="0"/>
              <a:t>Вербовка</a:t>
            </a:r>
            <a:r>
              <a:rPr lang="ru-RU" dirty="0" smtClean="0"/>
              <a:t> осведомителей (25 тыс. в 1967)</a:t>
            </a:r>
          </a:p>
          <a:p>
            <a:pPr lvl="1"/>
            <a:r>
              <a:rPr lang="ru-RU" b="1" dirty="0" smtClean="0"/>
              <a:t>Профилактические</a:t>
            </a:r>
            <a:r>
              <a:rPr lang="ru-RU" dirty="0" smtClean="0"/>
              <a:t> </a:t>
            </a:r>
            <a:r>
              <a:rPr lang="ru-RU" b="1" dirty="0" smtClean="0"/>
              <a:t>беседы </a:t>
            </a:r>
            <a:r>
              <a:rPr lang="ru-RU" dirty="0" smtClean="0"/>
              <a:t>(12 тыс. в 1967)</a:t>
            </a:r>
          </a:p>
          <a:p>
            <a:pPr lvl="1"/>
            <a:r>
              <a:rPr lang="ru-RU" b="1" dirty="0" smtClean="0"/>
              <a:t>Разгром</a:t>
            </a:r>
            <a:r>
              <a:rPr lang="ru-RU" dirty="0" smtClean="0"/>
              <a:t> подпольных групп (антисоветская агитация, призывы к забастовкам, распространение листовок)</a:t>
            </a:r>
          </a:p>
        </p:txBody>
      </p:sp>
    </p:spTree>
    <p:extLst>
      <p:ext uri="{BB962C8B-B14F-4D97-AF65-F5344CB8AC3E}">
        <p14:creationId xmlns:p14="http://schemas.microsoft.com/office/powerpoint/2010/main" val="18731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Перлюстрация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dirty="0" smtClean="0"/>
              <a:t>Из циркулярного письма зам. председателя ГПУ И.С. </a:t>
            </a:r>
            <a:r>
              <a:rPr lang="ru-RU" b="1" dirty="0" err="1" smtClean="0"/>
              <a:t>Уншлихта</a:t>
            </a:r>
            <a:r>
              <a:rPr lang="ru-RU" dirty="0" smtClean="0"/>
              <a:t> от 26.01.1923: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i="1" dirty="0" smtClean="0"/>
              <a:t>«</a:t>
            </a: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 </a:t>
            </a:r>
            <a:r>
              <a:rPr lang="ru-RU" i="1" dirty="0" smtClean="0"/>
              <a:t>2</a:t>
            </a:r>
            <a:r>
              <a:rPr lang="ru-RU" i="1" dirty="0"/>
              <a:t>. Подвергать обязательному вскрытию в органах </a:t>
            </a:r>
            <a:r>
              <a:rPr lang="ru-RU" i="1" dirty="0" err="1"/>
              <a:t>Политконтроля</a:t>
            </a:r>
            <a:r>
              <a:rPr lang="ru-RU" i="1" dirty="0"/>
              <a:t> всю корреспонденцию, идущую в адреса: фабзавкомов, профсоюзов, рабочих клубов и других рабочих и красноармейских объединений вне зависимости от того, исходит ли она из-за границы или является внутренней</a:t>
            </a:r>
            <a:r>
              <a:rPr lang="ru-RU" i="1" dirty="0" smtClean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endParaRPr lang="ru-RU" i="1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ru-RU" i="1" dirty="0"/>
              <a:t>4. При обнаружении в том или ином виде почтовых отправлений (письмах или бандеролях) контрреволюционных </a:t>
            </a:r>
            <a:r>
              <a:rPr lang="ru-RU" i="1" dirty="0" smtClean="0"/>
              <a:t>вложений </a:t>
            </a:r>
            <a:r>
              <a:rPr lang="ru-RU" i="1" dirty="0"/>
              <a:t>изучать как пути прохождения этой корреспонденции, так и внешние ее признаки (почерк, порядок наклейки знаков почтовой оплаты, форму оболочек и т.п.) для использования этих данных в дальнейшей </a:t>
            </a:r>
            <a:r>
              <a:rPr lang="ru-RU" i="1" dirty="0" smtClean="0"/>
              <a:t>работе».</a:t>
            </a:r>
          </a:p>
          <a:p>
            <a:pPr marL="0" indent="0" algn="r">
              <a:spcBef>
                <a:spcPts val="1200"/>
              </a:spcBef>
              <a:buNone/>
            </a:pPr>
            <a:r>
              <a:rPr lang="ru-RU" dirty="0" smtClean="0"/>
              <a:t>ЦА ФСБ. Ф. 2. Оп. 1. Д. 13. Л. 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88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Вербовка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Из телеграммы зам. пред. ВЧК В.Р. Менжинского от 30.06.1921:</a:t>
            </a:r>
          </a:p>
          <a:p>
            <a:pPr marL="0" indent="0">
              <a:buNone/>
            </a:pPr>
            <a:r>
              <a:rPr lang="ru-RU" i="1" dirty="0" smtClean="0"/>
              <a:t>«ВСЕМ ГУБЧЕКА</a:t>
            </a:r>
          </a:p>
          <a:p>
            <a:pPr marL="0" indent="0">
              <a:buNone/>
            </a:pP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Принять меры насаждения осведомления </a:t>
            </a:r>
            <a:r>
              <a:rPr lang="en-US" i="1" dirty="0" smtClean="0"/>
              <a:t>[</a:t>
            </a:r>
            <a:r>
              <a:rPr lang="ru-RU" i="1" dirty="0" smtClean="0"/>
              <a:t>на</a:t>
            </a:r>
            <a:r>
              <a:rPr lang="en-US" i="1" dirty="0" smtClean="0"/>
              <a:t>]</a:t>
            </a:r>
            <a:r>
              <a:rPr lang="ru-RU" i="1" dirty="0" smtClean="0"/>
              <a:t> фабриках, заводах, </a:t>
            </a:r>
            <a:r>
              <a:rPr lang="en-US" i="1" dirty="0" smtClean="0"/>
              <a:t>[</a:t>
            </a:r>
            <a:r>
              <a:rPr lang="ru-RU" i="1" dirty="0" smtClean="0"/>
              <a:t>в</a:t>
            </a:r>
            <a:r>
              <a:rPr lang="en-US" i="1" dirty="0" smtClean="0"/>
              <a:t>]</a:t>
            </a:r>
            <a:r>
              <a:rPr lang="ru-RU" i="1" dirty="0" smtClean="0"/>
              <a:t> центрах губерний, совхозах, кооперативах, лесхозах, карательных отрядах, деревне. К работе о постановке осведомления отнестись возможно внимательней, соблюдая все принципы конспирации».</a:t>
            </a:r>
          </a:p>
          <a:p>
            <a:pPr marL="0" indent="0" algn="r">
              <a:buNone/>
            </a:pPr>
            <a:r>
              <a:rPr lang="ru-RU" dirty="0" smtClean="0"/>
              <a:t>ЦА ФСБ. Ф. 1. Оп. 5. Н. 651. Д. «</a:t>
            </a:r>
            <a:r>
              <a:rPr lang="ru-RU" dirty="0" err="1" smtClean="0"/>
              <a:t>Шифрбюро</a:t>
            </a:r>
            <a:r>
              <a:rPr lang="ru-RU" dirty="0" smtClean="0"/>
              <a:t> при СО ВЧК»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26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 smtClean="0"/>
              <a:t>агентурные данные или донос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smtClean="0"/>
              <a:t>заключение на профилактику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smtClean="0"/>
              <a:t>беседа по месту работы, в отделе милиции или УКГБ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smtClean="0"/>
              <a:t>подпись под предостережением или обязательством «не преступать»</a:t>
            </a:r>
          </a:p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b="1" dirty="0"/>
              <a:t>документа</a:t>
            </a:r>
            <a:r>
              <a:rPr lang="ru-RU" dirty="0"/>
              <a:t> </a:t>
            </a:r>
            <a:r>
              <a:rPr lang="ru-RU" dirty="0" err="1"/>
              <a:t>Игналинского</a:t>
            </a:r>
            <a:r>
              <a:rPr lang="ru-RU" dirty="0"/>
              <a:t> </a:t>
            </a:r>
            <a:r>
              <a:rPr lang="ru-RU" dirty="0" smtClean="0"/>
              <a:t>РО КГБ </a:t>
            </a:r>
            <a:r>
              <a:rPr lang="ru-RU" dirty="0"/>
              <a:t>о профилактиках за </a:t>
            </a:r>
            <a:r>
              <a:rPr lang="ru-RU" dirty="0" smtClean="0"/>
              <a:t>1983: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«- </a:t>
            </a:r>
            <a:r>
              <a:rPr lang="ru-RU" i="1" dirty="0" err="1"/>
              <a:t>Луканов</a:t>
            </a:r>
            <a:r>
              <a:rPr lang="ru-RU" i="1" dirty="0"/>
              <a:t> Геннадий Михайлович, 1949 года рождения, машинист автокрана Управления механизации и автотранспорта (УМ и АТ), </a:t>
            </a:r>
            <a:r>
              <a:rPr lang="ru-RU" i="1" dirty="0" err="1"/>
              <a:t>профилактирован</a:t>
            </a:r>
            <a:r>
              <a:rPr lang="ru-RU" i="1" dirty="0"/>
              <a:t> за попытку объявить 48 часовую голодовку</a:t>
            </a:r>
            <a:r>
              <a:rPr lang="ru-RU" i="1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i="1" dirty="0" smtClean="0"/>
              <a:t>- Бровкин </a:t>
            </a:r>
            <a:r>
              <a:rPr lang="ru-RU" i="1" dirty="0"/>
              <a:t>Александр Иванович, 1949 года рождения, мастер УПП ЗУС [Западного управления строительства], - за разговоры ревизионистского толка о социалистической экономике и одобрении забастовок, подобных в ПНР</a:t>
            </a:r>
            <a:r>
              <a:rPr lang="ru-RU" i="1" dirty="0" smtClean="0"/>
              <a:t>» (Э. </a:t>
            </a:r>
            <a:r>
              <a:rPr lang="ru-RU" i="1" dirty="0" err="1" smtClean="0"/>
              <a:t>Балчунас</a:t>
            </a:r>
            <a:r>
              <a:rPr lang="ru-RU" i="1" dirty="0" smtClean="0"/>
              <a:t>)</a:t>
            </a:r>
          </a:p>
          <a:p>
            <a:pPr marL="0" indent="0">
              <a:buNone/>
            </a:pPr>
            <a:r>
              <a:rPr lang="ru-RU" b="1" dirty="0" smtClean="0"/>
              <a:t>Забастовка</a:t>
            </a:r>
            <a:r>
              <a:rPr lang="ru-RU" dirty="0" smtClean="0"/>
              <a:t> бригады сварщиков </a:t>
            </a:r>
            <a:r>
              <a:rPr lang="ru-RU" dirty="0" smtClean="0"/>
              <a:t>СМУ-27 </a:t>
            </a:r>
            <a:r>
              <a:rPr lang="ru-RU" dirty="0" smtClean="0"/>
              <a:t>(Киев, 08.1981)</a:t>
            </a:r>
          </a:p>
        </p:txBody>
      </p:sp>
    </p:spTree>
    <p:extLst>
      <p:ext uri="{BB962C8B-B14F-4D97-AF65-F5344CB8AC3E}">
        <p14:creationId xmlns:p14="http://schemas.microsoft.com/office/powerpoint/2010/main" val="115252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15"/>
          <a:stretch/>
        </p:blipFill>
        <p:spPr>
          <a:xfrm>
            <a:off x="6804249" y="2175420"/>
            <a:ext cx="2339752" cy="29680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Разгром подпольных групп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6779096" cy="3394472"/>
          </a:xfrm>
        </p:spPr>
        <p:txBody>
          <a:bodyPr numCol="2" spcCol="180000">
            <a:normAutofit fontScale="40000" lnSpcReduction="20000"/>
          </a:bodyPr>
          <a:lstStyle/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1940</a:t>
            </a:r>
            <a:r>
              <a:rPr lang="ru-RU" dirty="0" smtClean="0"/>
              <a:t> – </a:t>
            </a:r>
            <a:r>
              <a:rPr lang="ru-RU" b="1" dirty="0" smtClean="0"/>
              <a:t>Единое Рабоче-крестьянское управление </a:t>
            </a:r>
            <a:r>
              <a:rPr lang="ru-RU" dirty="0" smtClean="0"/>
              <a:t>(рабочие Ижмаша)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1957</a:t>
            </a:r>
            <a:r>
              <a:rPr lang="ru-RU" dirty="0" smtClean="0"/>
              <a:t> – Реалистический рабочий кружок демократов (</a:t>
            </a:r>
            <a:r>
              <a:rPr lang="ru-RU" dirty="0" err="1" smtClean="0"/>
              <a:t>Сталино</a:t>
            </a:r>
            <a:r>
              <a:rPr lang="ru-RU" dirty="0" smtClean="0"/>
              <a:t>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1958</a:t>
            </a:r>
            <a:r>
              <a:rPr lang="ru-RU" dirty="0" smtClean="0"/>
              <a:t> – </a:t>
            </a:r>
            <a:r>
              <a:rPr lang="ru-RU" dirty="0" err="1" smtClean="0"/>
              <a:t>Всеросс</a:t>
            </a:r>
            <a:r>
              <a:rPr lang="ru-RU" dirty="0" smtClean="0"/>
              <a:t>. соц.-</a:t>
            </a:r>
            <a:r>
              <a:rPr lang="ru-RU" dirty="0" err="1" smtClean="0"/>
              <a:t>дем</a:t>
            </a:r>
            <a:r>
              <a:rPr lang="ru-RU" dirty="0" smtClean="0"/>
              <a:t>. партия (</a:t>
            </a:r>
            <a:r>
              <a:rPr lang="ru-RU" dirty="0" err="1" smtClean="0"/>
              <a:t>Баразгов</a:t>
            </a:r>
            <a:r>
              <a:rPr lang="ru-RU" dirty="0" smtClean="0"/>
              <a:t> и др., Ташкент)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1958</a:t>
            </a:r>
            <a:r>
              <a:rPr lang="ru-RU" dirty="0" smtClean="0"/>
              <a:t> – Комитет борьбы за свободу (</a:t>
            </a:r>
            <a:r>
              <a:rPr lang="ru-RU" b="1" dirty="0" smtClean="0"/>
              <a:t>железнодорожники</a:t>
            </a:r>
            <a:r>
              <a:rPr lang="ru-RU" dirty="0" smtClean="0"/>
              <a:t>, Сызрань)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1962</a:t>
            </a:r>
            <a:r>
              <a:rPr lang="ru-RU" dirty="0" smtClean="0"/>
              <a:t> – группа электромонтёра В.П. </a:t>
            </a:r>
            <a:r>
              <a:rPr lang="ru-RU" dirty="0" err="1" smtClean="0"/>
              <a:t>Шпакова</a:t>
            </a:r>
            <a:r>
              <a:rPr lang="ru-RU" dirty="0" smtClean="0"/>
              <a:t> (Рудный)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1964</a:t>
            </a:r>
            <a:r>
              <a:rPr lang="ru-RU" dirty="0" smtClean="0"/>
              <a:t> – Революционная соц.-</a:t>
            </a:r>
            <a:r>
              <a:rPr lang="ru-RU" dirty="0" err="1" smtClean="0"/>
              <a:t>дем</a:t>
            </a:r>
            <a:r>
              <a:rPr lang="ru-RU" dirty="0" smtClean="0"/>
              <a:t>. партия (Б.И. </a:t>
            </a:r>
            <a:r>
              <a:rPr lang="ru-RU" dirty="0" err="1" smtClean="0"/>
              <a:t>Бульбинский</a:t>
            </a:r>
            <a:r>
              <a:rPr lang="ru-RU" dirty="0" smtClean="0"/>
              <a:t> и др., Ровно – 1000 листовок)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1964</a:t>
            </a:r>
            <a:r>
              <a:rPr lang="ru-RU" dirty="0" smtClean="0"/>
              <a:t> – Демократический союз социалистов (</a:t>
            </a:r>
            <a:r>
              <a:rPr lang="ru-RU" b="1" dirty="0" smtClean="0"/>
              <a:t>учителя</a:t>
            </a:r>
            <a:r>
              <a:rPr lang="ru-RU" dirty="0" smtClean="0"/>
              <a:t> Н.Ф. </a:t>
            </a:r>
            <a:r>
              <a:rPr lang="ru-RU" dirty="0" err="1" smtClean="0"/>
              <a:t>Драгош</a:t>
            </a:r>
            <a:r>
              <a:rPr lang="ru-RU" dirty="0" smtClean="0"/>
              <a:t> и др., Кишинёв)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1965</a:t>
            </a:r>
            <a:r>
              <a:rPr lang="ru-RU" dirty="0" smtClean="0"/>
              <a:t> – Союз коммунаров (</a:t>
            </a:r>
            <a:r>
              <a:rPr lang="ru-RU" b="1" dirty="0" smtClean="0"/>
              <a:t>научные сотрудники </a:t>
            </a:r>
            <a:r>
              <a:rPr lang="ru-RU" dirty="0" smtClean="0"/>
              <a:t>В.Е. </a:t>
            </a:r>
            <a:r>
              <a:rPr lang="ru-RU" dirty="0" err="1" smtClean="0"/>
              <a:t>Ронкин</a:t>
            </a:r>
            <a:r>
              <a:rPr lang="ru-RU" dirty="0" smtClean="0"/>
              <a:t> и др., Ленинград)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1969</a:t>
            </a:r>
            <a:r>
              <a:rPr lang="ru-RU" dirty="0" smtClean="0"/>
              <a:t> – Рев. раб. партия (группа Н.А. </a:t>
            </a:r>
            <a:r>
              <a:rPr lang="ru-RU" dirty="0" err="1" smtClean="0"/>
              <a:t>Шабурова</a:t>
            </a:r>
            <a:r>
              <a:rPr lang="ru-RU" dirty="0" smtClean="0"/>
              <a:t>, Свердловск)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1971</a:t>
            </a:r>
            <a:r>
              <a:rPr lang="ru-RU" dirty="0" smtClean="0"/>
              <a:t> – Партия борьбы за реальность ленинский идей (рабочий </a:t>
            </a:r>
            <a:r>
              <a:rPr lang="ru-RU" dirty="0" smtClean="0"/>
              <a:t>А.К.</a:t>
            </a:r>
            <a:br>
              <a:rPr lang="ru-RU" dirty="0" smtClean="0"/>
            </a:br>
            <a:r>
              <a:rPr lang="ru-RU" dirty="0" smtClean="0"/>
              <a:t>Чеховский </a:t>
            </a:r>
            <a:r>
              <a:rPr lang="ru-RU" dirty="0" smtClean="0"/>
              <a:t>и др.)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1971</a:t>
            </a:r>
            <a:r>
              <a:rPr lang="ru-RU" dirty="0" smtClean="0"/>
              <a:t> – Рев. партия </a:t>
            </a:r>
            <a:r>
              <a:rPr lang="ru-RU" dirty="0" smtClean="0"/>
              <a:t>интеллектуалистов</a:t>
            </a:r>
            <a:br>
              <a:rPr lang="ru-RU" dirty="0" smtClean="0"/>
            </a:br>
            <a:r>
              <a:rPr lang="ru-RU" dirty="0" smtClean="0"/>
              <a:t>Сов</a:t>
            </a:r>
            <a:r>
              <a:rPr lang="ru-RU" dirty="0" smtClean="0"/>
              <a:t>. Союза (слесарь А.И. Киселёв и др.; Свердловск)</a:t>
            </a:r>
          </a:p>
          <a:p>
            <a:pPr marL="0" indent="-457200">
              <a:spcBef>
                <a:spcPts val="1200"/>
              </a:spcBef>
              <a:buNone/>
            </a:pPr>
            <a:r>
              <a:rPr lang="ru-RU" b="1" dirty="0" smtClean="0"/>
              <a:t>1982</a:t>
            </a:r>
            <a:r>
              <a:rPr lang="ru-RU" dirty="0" smtClean="0"/>
              <a:t> – </a:t>
            </a:r>
            <a:r>
              <a:rPr lang="ru-RU" b="1" dirty="0" smtClean="0"/>
              <a:t>Партия диктатуры пролетариата </a:t>
            </a:r>
            <a:r>
              <a:rPr lang="ru-RU" dirty="0" smtClean="0"/>
              <a:t>(лидеры А.Б. </a:t>
            </a:r>
            <a:r>
              <a:rPr lang="ru-RU" dirty="0" err="1" smtClean="0"/>
              <a:t>Разлацкий</a:t>
            </a:r>
            <a:r>
              <a:rPr lang="ru-RU" dirty="0" smtClean="0"/>
              <a:t>, Г.З. Исаев; Куйбышев - забастовки)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90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по 2 этапу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Органы ГБ после 1930-х гг. перестают участвовать в прямом подавлении рабочих выступлений. Работа становится более скрытной и адресной. Основной упор – на осведомление (агенты, перлюстрация, </a:t>
            </a:r>
            <a:r>
              <a:rPr lang="ru-RU" dirty="0" err="1" smtClean="0"/>
              <a:t>прослушка</a:t>
            </a:r>
            <a:r>
              <a:rPr lang="ru-RU" dirty="0" smtClean="0"/>
              <a:t>), профилактику активистов и недовольных.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0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656" y="2808732"/>
            <a:ext cx="2371344" cy="23347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осведомительный (с 1987)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Регистрация</a:t>
            </a:r>
            <a:r>
              <a:rPr lang="ru-RU" dirty="0" smtClean="0"/>
              <a:t> участников, </a:t>
            </a:r>
            <a:r>
              <a:rPr lang="ru-RU" b="1" dirty="0" smtClean="0"/>
              <a:t>видеосъёмки</a:t>
            </a:r>
            <a:r>
              <a:rPr lang="ru-RU" dirty="0" smtClean="0"/>
              <a:t> публичных мероприятий</a:t>
            </a:r>
          </a:p>
          <a:p>
            <a:r>
              <a:rPr lang="ru-RU" b="1" dirty="0" smtClean="0"/>
              <a:t>Перлюстрация</a:t>
            </a:r>
            <a:r>
              <a:rPr lang="ru-RU" dirty="0" smtClean="0"/>
              <a:t> (</a:t>
            </a:r>
            <a:r>
              <a:rPr lang="ru-RU" dirty="0" err="1" smtClean="0"/>
              <a:t>емэйлы</a:t>
            </a:r>
            <a:r>
              <a:rPr lang="ru-RU" dirty="0" smtClean="0"/>
              <a:t>, взлом аккаунтов)</a:t>
            </a:r>
          </a:p>
          <a:p>
            <a:r>
              <a:rPr lang="ru-RU" dirty="0" smtClean="0"/>
              <a:t>Принудительная </a:t>
            </a:r>
            <a:r>
              <a:rPr lang="ru-RU" b="1" dirty="0" smtClean="0"/>
              <a:t>высылка</a:t>
            </a:r>
            <a:r>
              <a:rPr lang="ru-RU" dirty="0" smtClean="0"/>
              <a:t> активистов (ГКЧП, Волжский)</a:t>
            </a:r>
          </a:p>
          <a:p>
            <a:r>
              <a:rPr lang="ru-RU" b="1" dirty="0" smtClean="0"/>
              <a:t>Предложение</a:t>
            </a:r>
            <a:r>
              <a:rPr lang="ru-RU" dirty="0" smtClean="0"/>
              <a:t> стать осведомителем, </a:t>
            </a:r>
            <a:r>
              <a:rPr lang="ru-RU" b="1" dirty="0" smtClean="0"/>
              <a:t>похищение</a:t>
            </a:r>
            <a:r>
              <a:rPr lang="ru-RU" dirty="0" smtClean="0"/>
              <a:t> с целью </a:t>
            </a:r>
            <a:r>
              <a:rPr lang="ru-RU" b="1" dirty="0" smtClean="0"/>
              <a:t>вербовки</a:t>
            </a:r>
          </a:p>
          <a:p>
            <a:r>
              <a:rPr lang="ru-RU" b="1" dirty="0" smtClean="0"/>
              <a:t>Работа агентов </a:t>
            </a:r>
            <a:r>
              <a:rPr lang="ru-RU" dirty="0" smtClean="0"/>
              <a:t>(1990 Новокузнецк)</a:t>
            </a:r>
          </a:p>
          <a:p>
            <a:r>
              <a:rPr lang="ru-RU" b="1" dirty="0" smtClean="0"/>
              <a:t>Профилактика активистов </a:t>
            </a:r>
            <a:r>
              <a:rPr lang="ru-RU" dirty="0" smtClean="0"/>
              <a:t>(для прекращения забастовки или изменения её формата)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37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по 3 этапу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 своим проявлениям работа ГБ с рабочим и профдвижением </a:t>
            </a:r>
            <a:r>
              <a:rPr lang="ru-RU" b="1" dirty="0" smtClean="0"/>
              <a:t>вряд ли отличается </a:t>
            </a:r>
            <a:r>
              <a:rPr lang="ru-RU" dirty="0" smtClean="0"/>
              <a:t>от деятельности спецслужб других государств.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73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492"/>
            <a:ext cx="7920880" cy="857250"/>
          </a:xfrm>
        </p:spPr>
        <p:txBody>
          <a:bodyPr>
            <a:noAutofit/>
          </a:bodyPr>
          <a:lstStyle/>
          <a:p>
            <a:r>
              <a:rPr lang="ru-RU" sz="2800" dirty="0" smtClean="0"/>
              <a:t>Крупнейшие уничтоженные профсоюзы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7931224" cy="3531870"/>
          </a:xfrm>
        </p:spPr>
        <p:txBody>
          <a:bodyPr numCol="1">
            <a:normAutofit fontScale="625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1917 –  служащих гос. учреждений</a:t>
            </a:r>
          </a:p>
          <a:p>
            <a:pPr marL="360000" indent="-457200">
              <a:buNone/>
            </a:pPr>
            <a:r>
              <a:rPr lang="ru-RU" b="1" dirty="0" smtClean="0"/>
              <a:t>1918 – железнодорожников; телеграфистов; учителей</a:t>
            </a:r>
          </a:p>
          <a:p>
            <a:pPr marL="360000" indent="-457200">
              <a:buNone/>
            </a:pPr>
            <a:r>
              <a:rPr lang="ru-RU" b="1" dirty="0" smtClean="0"/>
              <a:t>1919 – печатников</a:t>
            </a:r>
          </a:p>
          <a:p>
            <a:pPr marL="360000" indent="-457200">
              <a:buNone/>
            </a:pPr>
            <a:r>
              <a:rPr lang="ru-RU" b="1" dirty="0" smtClean="0"/>
              <a:t>1920 – врачей; ж/д. телеграфистов; паровозных машинистов; шахтёров</a:t>
            </a:r>
          </a:p>
          <a:p>
            <a:pPr marL="360000" indent="-457200">
              <a:buNone/>
            </a:pPr>
            <a:r>
              <a:rPr lang="ru-RU" b="1" dirty="0" smtClean="0"/>
              <a:t>1922 – профессоров; врачей</a:t>
            </a:r>
          </a:p>
          <a:p>
            <a:pPr marL="360000" indent="-457200">
              <a:buNone/>
            </a:pPr>
            <a:r>
              <a:rPr lang="ru-RU" b="1" dirty="0" smtClean="0"/>
              <a:t>1923 – грузчиков в разных городах; трамвайщиков Киева</a:t>
            </a:r>
          </a:p>
          <a:p>
            <a:pPr marL="360000" indent="-457200">
              <a:buNone/>
            </a:pPr>
            <a:r>
              <a:rPr lang="ru-RU" b="1" u="sng" dirty="0" smtClean="0"/>
              <a:t>1929 – инженеров</a:t>
            </a:r>
          </a:p>
          <a:p>
            <a:pPr marL="360000" indent="-457200">
              <a:buNone/>
            </a:pPr>
            <a:r>
              <a:rPr lang="ru-RU" b="1" dirty="0" smtClean="0"/>
              <a:t>1978 – Свободные профсоюзы в СССР</a:t>
            </a:r>
          </a:p>
          <a:p>
            <a:pPr marL="360000" indent="-457200">
              <a:buNone/>
            </a:pPr>
            <a:r>
              <a:rPr lang="ru-RU" b="1" dirty="0" smtClean="0"/>
              <a:t>1984 – Свободное </a:t>
            </a:r>
            <a:r>
              <a:rPr lang="ru-RU" b="1" dirty="0" err="1" smtClean="0"/>
              <a:t>межпрофессиональное</a:t>
            </a:r>
            <a:r>
              <a:rPr lang="ru-RU" b="1" dirty="0" smtClean="0"/>
              <a:t> объединение трудящихся (СМОТ)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055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483518"/>
            <a:ext cx="4978896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Крупнейшие рабочие выступления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511759"/>
            <a:ext cx="8229600" cy="3247009"/>
          </a:xfrm>
        </p:spPr>
        <p:txBody>
          <a:bodyPr>
            <a:normAutofit fontScale="40000" lnSpcReduction="20000"/>
          </a:bodyPr>
          <a:lstStyle/>
          <a:p>
            <a:pPr marL="180000" indent="-457200">
              <a:buFont typeface="Wingdings 2"/>
              <a:buNone/>
            </a:pPr>
            <a:r>
              <a:rPr lang="ru-RU" b="1" dirty="0" smtClean="0"/>
              <a:t>1918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Ижевск</a:t>
            </a:r>
            <a:r>
              <a:rPr lang="ru-RU" b="1" dirty="0" smtClean="0"/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Закаспий</a:t>
            </a:r>
            <a:r>
              <a:rPr lang="ru-RU" b="1" dirty="0" smtClean="0"/>
              <a:t>, Урал, </a:t>
            </a:r>
            <a:r>
              <a:rPr lang="ru-RU" b="1" dirty="0" err="1" smtClean="0"/>
              <a:t>Чрезвыч</a:t>
            </a:r>
            <a:r>
              <a:rPr lang="ru-RU" b="1" dirty="0" smtClean="0"/>
              <a:t>. уполномоченные</a:t>
            </a:r>
          </a:p>
          <a:p>
            <a:pPr marL="180000" indent="-457200">
              <a:buNone/>
            </a:pPr>
            <a:r>
              <a:rPr lang="ru-RU" b="1" dirty="0" smtClean="0"/>
              <a:t>1919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Астрахань</a:t>
            </a:r>
            <a:r>
              <a:rPr lang="ru-RU" b="1" dirty="0" smtClean="0"/>
              <a:t>, Петроград,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Харьков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1920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Тула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1921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Саратов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1923 – Сормово,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Александровск-Грушевский (совр. Шахты)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1932 – Вичуга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1941 – Иваново</a:t>
            </a:r>
          </a:p>
          <a:p>
            <a:pPr marL="180000" indent="-457200">
              <a:buNone/>
            </a:pPr>
            <a:r>
              <a:rPr lang="ru-RU" b="1" dirty="0" smtClean="0"/>
              <a:t>1953 – Воркута, Норильск</a:t>
            </a:r>
          </a:p>
          <a:p>
            <a:pPr marL="180000" indent="-457200">
              <a:buNone/>
            </a:pPr>
            <a:r>
              <a:rPr lang="ru-RU" b="1" dirty="0" smtClean="0"/>
              <a:t>1955 – Кемерово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1958 – Грозный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1959 – Темиртау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1961 – Муром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1962 – Новочеркасск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1963 – Сумгаит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1979 – Кохтла-Ярве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1989 – шахтёры по всему СССР</a:t>
            </a:r>
            <a:endParaRPr lang="ru-RU" dirty="0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442199"/>
            <a:ext cx="3090807" cy="431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6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(по основной деятельности)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1917 – 1923 – террористический</a:t>
            </a:r>
          </a:p>
          <a:p>
            <a:r>
              <a:rPr lang="ru-RU" dirty="0" smtClean="0"/>
              <a:t>1923 – 1987 – </a:t>
            </a:r>
            <a:r>
              <a:rPr lang="ru-RU" dirty="0" err="1" smtClean="0"/>
              <a:t>агентурно</a:t>
            </a:r>
            <a:r>
              <a:rPr lang="ru-RU" dirty="0" smtClean="0"/>
              <a:t>-репрессивный</a:t>
            </a:r>
          </a:p>
          <a:p>
            <a:r>
              <a:rPr lang="ru-RU" dirty="0" smtClean="0"/>
              <a:t>с 1987 – </a:t>
            </a:r>
            <a:r>
              <a:rPr lang="ru-RU" dirty="0" err="1" smtClean="0"/>
              <a:t>агентурно</a:t>
            </a:r>
            <a:r>
              <a:rPr lang="ru-RU" dirty="0" smtClean="0"/>
              <a:t>-осведомительный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40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Обстоятельства создания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 spcCol="144000">
            <a:normAutofit fontScale="47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27.11</a:t>
            </a:r>
            <a:r>
              <a:rPr lang="ru-RU" dirty="0" smtClean="0"/>
              <a:t> - Совет </a:t>
            </a:r>
            <a:r>
              <a:rPr lang="ru-RU" dirty="0" err="1" smtClean="0"/>
              <a:t>Прод</a:t>
            </a:r>
            <a:r>
              <a:rPr lang="ru-RU" dirty="0" smtClean="0"/>
              <a:t>. съезда взял на себя управление </a:t>
            </a:r>
            <a:r>
              <a:rPr lang="ru-RU" b="1" dirty="0" smtClean="0"/>
              <a:t>Министерством продовольствия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2.12</a:t>
            </a:r>
            <a:r>
              <a:rPr lang="ru-RU" dirty="0" smtClean="0"/>
              <a:t> - </a:t>
            </a:r>
            <a:r>
              <a:rPr lang="ru-RU" b="1" dirty="0" smtClean="0"/>
              <a:t>Ж/д. </a:t>
            </a:r>
            <a:r>
              <a:rPr lang="ru-RU" b="1" dirty="0" err="1" smtClean="0"/>
              <a:t>професс</a:t>
            </a:r>
            <a:r>
              <a:rPr lang="ru-RU" b="1" dirty="0" smtClean="0"/>
              <a:t>. союзы </a:t>
            </a:r>
            <a:r>
              <a:rPr lang="ru-RU" dirty="0" smtClean="0"/>
              <a:t>решают объединиться,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3.12</a:t>
            </a:r>
            <a:r>
              <a:rPr lang="ru-RU" dirty="0" smtClean="0"/>
              <a:t> - решение служащих </a:t>
            </a:r>
            <a:r>
              <a:rPr lang="ru-RU" b="1" dirty="0" smtClean="0"/>
              <a:t>Госбанка</a:t>
            </a:r>
            <a:r>
              <a:rPr lang="ru-RU" dirty="0" smtClean="0"/>
              <a:t> продолжать забастовку до У.С.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5.12 - телеграмма Врем. правительства о </a:t>
            </a:r>
            <a:r>
              <a:rPr lang="ru-RU" b="1" dirty="0" err="1" smtClean="0"/>
              <a:t>Всеросс</a:t>
            </a:r>
            <a:r>
              <a:rPr lang="ru-RU" b="1" dirty="0" smtClean="0"/>
              <a:t>. забастовке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 err="1" smtClean="0"/>
              <a:t>Викжель</a:t>
            </a:r>
            <a:r>
              <a:rPr lang="ru-RU" dirty="0" smtClean="0"/>
              <a:t> берёт на себя управление</a:t>
            </a:r>
            <a:r>
              <a:rPr lang="ru-RU" b="1" dirty="0" smtClean="0"/>
              <a:t> Министерством путей сообщения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6.12 - </a:t>
            </a:r>
            <a:r>
              <a:rPr lang="ru-RU" dirty="0" smtClean="0"/>
              <a:t>решение </a:t>
            </a:r>
            <a:r>
              <a:rPr lang="ru-RU" b="1" dirty="0" smtClean="0"/>
              <a:t>СССГУ</a:t>
            </a:r>
            <a:r>
              <a:rPr lang="ru-RU" dirty="0" smtClean="0"/>
              <a:t> о </a:t>
            </a:r>
            <a:r>
              <a:rPr lang="ru-RU" dirty="0" err="1" smtClean="0"/>
              <a:t>Всеросс</a:t>
            </a:r>
            <a:r>
              <a:rPr lang="ru-RU" dirty="0" smtClean="0"/>
              <a:t>. Забастовке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Оккупация </a:t>
            </a:r>
            <a:r>
              <a:rPr lang="ru-RU" b="1" dirty="0" smtClean="0">
                <a:solidFill>
                  <a:srgbClr val="FF0000"/>
                </a:solidFill>
              </a:rPr>
              <a:t>управления МПС</a:t>
            </a:r>
          </a:p>
          <a:p>
            <a:pPr>
              <a:spcBef>
                <a:spcPts val="1200"/>
              </a:spcBef>
              <a:buFontTx/>
              <a:buChar char="-"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7 (20).12</a:t>
            </a:r>
            <a:r>
              <a:rPr lang="ru-RU" dirty="0" smtClean="0"/>
              <a:t> - Совнарком обсуждает вопрос о </a:t>
            </a:r>
            <a:r>
              <a:rPr lang="ru-RU" dirty="0" err="1" smtClean="0"/>
              <a:t>Всеросс</a:t>
            </a:r>
            <a:r>
              <a:rPr lang="ru-RU" dirty="0" smtClean="0"/>
              <a:t>. </a:t>
            </a:r>
            <a:r>
              <a:rPr lang="ru-RU" b="1" dirty="0" smtClean="0"/>
              <a:t>почтово-телеграфной</a:t>
            </a:r>
            <a:r>
              <a:rPr lang="ru-RU" dirty="0" smtClean="0"/>
              <a:t> забастовке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 smtClean="0">
                <a:solidFill>
                  <a:srgbClr val="FF0000"/>
                </a:solidFill>
              </a:rPr>
              <a:t>- создание </a:t>
            </a:r>
            <a:r>
              <a:rPr lang="ru-RU" b="1" dirty="0" err="1">
                <a:solidFill>
                  <a:srgbClr val="FF0000"/>
                </a:solidFill>
              </a:rPr>
              <a:t>Всеросс</a:t>
            </a:r>
            <a:r>
              <a:rPr lang="ru-RU" b="1" dirty="0">
                <a:solidFill>
                  <a:srgbClr val="FF0000"/>
                </a:solidFill>
              </a:rPr>
              <a:t>. чрезвычайной комиссии </a:t>
            </a:r>
            <a:r>
              <a:rPr lang="ru-RU" dirty="0">
                <a:solidFill>
                  <a:srgbClr val="FF0000"/>
                </a:solidFill>
              </a:rPr>
              <a:t>при </a:t>
            </a:r>
            <a:r>
              <a:rPr lang="ru-RU" dirty="0" smtClean="0">
                <a:solidFill>
                  <a:srgbClr val="FF0000"/>
                </a:solidFill>
              </a:rPr>
              <a:t>СНК по </a:t>
            </a:r>
            <a:r>
              <a:rPr lang="ru-RU" dirty="0">
                <a:solidFill>
                  <a:srgbClr val="FF0000"/>
                </a:solidFill>
              </a:rPr>
              <a:t>борьбе с контрреволюцией и саботажем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13.12</a:t>
            </a:r>
            <a:r>
              <a:rPr lang="ru-RU" dirty="0" smtClean="0"/>
              <a:t> - начало </a:t>
            </a:r>
            <a:r>
              <a:rPr lang="ru-RU" dirty="0" err="1" smtClean="0"/>
              <a:t>Всеросс</a:t>
            </a:r>
            <a:r>
              <a:rPr lang="ru-RU" dirty="0" smtClean="0"/>
              <a:t>. забастовки </a:t>
            </a:r>
            <a:r>
              <a:rPr lang="ru-RU" b="1" dirty="0" smtClean="0"/>
              <a:t>учителей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>
                <a:solidFill>
                  <a:srgbClr val="FF0000"/>
                </a:solidFill>
              </a:rPr>
              <a:t>14.12</a:t>
            </a:r>
            <a:r>
              <a:rPr lang="ru-RU" dirty="0" smtClean="0">
                <a:solidFill>
                  <a:srgbClr val="FF0000"/>
                </a:solidFill>
              </a:rPr>
              <a:t> - захват банков и декрет ВЦИК о  национализации банковской системы</a:t>
            </a:r>
            <a:endParaRPr lang="ru-RU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/>
              <a:t>19.12</a:t>
            </a:r>
            <a:r>
              <a:rPr lang="ru-RU" dirty="0" smtClean="0"/>
              <a:t> – бастующие служащие </a:t>
            </a:r>
            <a:r>
              <a:rPr lang="ru-RU" b="1" dirty="0" smtClean="0"/>
              <a:t>Министерства просвещения</a:t>
            </a:r>
            <a:r>
              <a:rPr lang="ru-RU" dirty="0" smtClean="0"/>
              <a:t> восстановили работу ряда отделов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b="1" dirty="0" smtClean="0">
                <a:solidFill>
                  <a:srgbClr val="FF0000"/>
                </a:solidFill>
              </a:rPr>
              <a:t>22.12 – арест лидеров бастующих (Литейный, д. 46, кв. 17)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3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5338936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Этап террора (1917-1923)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5410944" cy="3394472"/>
          </a:xfrm>
        </p:spPr>
        <p:txBody>
          <a:bodyPr>
            <a:normAutofit fontScale="47500" lnSpcReduction="20000"/>
          </a:bodyPr>
          <a:lstStyle/>
          <a:p>
            <a:pPr>
              <a:spcBef>
                <a:spcPts val="600"/>
              </a:spcBef>
            </a:pPr>
            <a:r>
              <a:rPr lang="ru-RU" b="1" dirty="0" smtClean="0"/>
              <a:t>Аресты</a:t>
            </a:r>
            <a:r>
              <a:rPr lang="ru-RU" dirty="0" smtClean="0"/>
              <a:t> стачечников (телеграфисты, Тула), правлений профсоюзов и членов Совдепов (печатники, Златоуст), съездов (Раб. </a:t>
            </a:r>
            <a:r>
              <a:rPr lang="ru-RU" dirty="0" err="1" smtClean="0"/>
              <a:t>конф</a:t>
            </a:r>
            <a:r>
              <a:rPr lang="ru-RU" dirty="0" smtClean="0"/>
              <a:t>., Съезд врачей)</a:t>
            </a:r>
          </a:p>
          <a:p>
            <a:pPr>
              <a:spcBef>
                <a:spcPts val="600"/>
              </a:spcBef>
            </a:pPr>
            <a:r>
              <a:rPr lang="ru-RU" b="1" dirty="0" smtClean="0"/>
              <a:t>Провокация</a:t>
            </a:r>
            <a:r>
              <a:rPr lang="ru-RU" dirty="0" smtClean="0"/>
              <a:t> (циркуляр СО ВЧК от 10.07.1920; движение «бывших» эсеров и меньшевиков)</a:t>
            </a:r>
          </a:p>
          <a:p>
            <a:pPr>
              <a:spcBef>
                <a:spcPts val="600"/>
              </a:spcBef>
            </a:pPr>
            <a:r>
              <a:rPr lang="ru-RU" b="1" dirty="0" smtClean="0"/>
              <a:t>Регистрация</a:t>
            </a:r>
            <a:r>
              <a:rPr lang="ru-RU" dirty="0" smtClean="0"/>
              <a:t> недовольных на собраниях (борьба рабочих за тайное голосование)</a:t>
            </a:r>
          </a:p>
          <a:p>
            <a:pPr>
              <a:spcBef>
                <a:spcPts val="600"/>
              </a:spcBef>
            </a:pPr>
            <a:r>
              <a:rPr lang="ru-RU" b="1" dirty="0" smtClean="0"/>
              <a:t>Расстрелы</a:t>
            </a:r>
            <a:r>
              <a:rPr lang="ru-RU" dirty="0" smtClean="0"/>
              <a:t> митингов, собраний бастующих («Треугольник»), демонстраций </a:t>
            </a:r>
            <a:r>
              <a:rPr lang="ru-RU" dirty="0" smtClean="0"/>
              <a:t>(Шахты)</a:t>
            </a:r>
            <a:endParaRPr lang="ru-RU" dirty="0" smtClean="0"/>
          </a:p>
          <a:p>
            <a:pPr>
              <a:spcBef>
                <a:spcPts val="600"/>
              </a:spcBef>
            </a:pPr>
            <a:r>
              <a:rPr lang="ru-RU" b="1" dirty="0" smtClean="0"/>
              <a:t>Пытки и убийства </a:t>
            </a:r>
            <a:r>
              <a:rPr lang="ru-RU" dirty="0" smtClean="0"/>
              <a:t>рабочих делегатов (</a:t>
            </a:r>
            <a:r>
              <a:rPr lang="ru-RU" dirty="0" err="1" smtClean="0"/>
              <a:t>Закаспий</a:t>
            </a:r>
            <a:r>
              <a:rPr lang="ru-RU" dirty="0" smtClean="0"/>
              <a:t>, Харьков, Одесса)</a:t>
            </a:r>
          </a:p>
          <a:p>
            <a:pPr>
              <a:spcBef>
                <a:spcPts val="600"/>
              </a:spcBef>
            </a:pPr>
            <a:r>
              <a:rPr lang="ru-RU" b="1" dirty="0" smtClean="0"/>
              <a:t>Аресты, высылки и казни </a:t>
            </a:r>
            <a:r>
              <a:rPr lang="ru-RU" dirty="0" smtClean="0"/>
              <a:t>членов профсоюза (инженеры Украины и Урала, учителя Чердыни, профессора, врачи)</a:t>
            </a:r>
          </a:p>
          <a:p>
            <a:pPr>
              <a:spcBef>
                <a:spcPts val="600"/>
              </a:spcBef>
            </a:pPr>
            <a:r>
              <a:rPr lang="ru-RU" b="1" dirty="0" smtClean="0"/>
              <a:t>Казни</a:t>
            </a:r>
            <a:r>
              <a:rPr lang="ru-RU" dirty="0" smtClean="0"/>
              <a:t> участников забастовок (</a:t>
            </a:r>
            <a:r>
              <a:rPr lang="ru-RU" dirty="0" err="1" smtClean="0"/>
              <a:t>Мотовилиха</a:t>
            </a:r>
            <a:r>
              <a:rPr lang="ru-RU" dirty="0" smtClean="0"/>
              <a:t>) и восстаний (Астрахань)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55526"/>
            <a:ext cx="2819327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0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Провокация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dirty="0"/>
              <a:t>Из циркулярного письма по ВЧК № 5 от 10 июля 1920 года: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i="1" dirty="0" smtClean="0"/>
              <a:t>«</a:t>
            </a:r>
            <a:r>
              <a:rPr lang="ru-RU" i="1" dirty="0"/>
              <a:t>Секретный Отдел [ВЧК] предлагает местным Секретным Отделам обратить сугубое внимание на разлагающую деятельность меньшевиков, работающих в профсоюзах, в кооперации, а в особенности среди печатников, тщательно собирая обвинительный материал, привлекать их к ответственности, не как меньшевиков, а как спекулянтов и подстрекателей к </a:t>
            </a:r>
            <a:r>
              <a:rPr lang="ru-RU" i="1" dirty="0" smtClean="0"/>
              <a:t>забастовкам.</a:t>
            </a:r>
          </a:p>
          <a:p>
            <a:pPr marL="0" indent="0" algn="r">
              <a:spcBef>
                <a:spcPts val="1200"/>
              </a:spcBef>
              <a:buNone/>
            </a:pPr>
            <a:r>
              <a:rPr lang="ru-RU" i="1" dirty="0" smtClean="0"/>
              <a:t>за </a:t>
            </a:r>
            <a:r>
              <a:rPr lang="ru-RU" i="1" dirty="0"/>
              <a:t>Председателя ВЧК </a:t>
            </a:r>
            <a:r>
              <a:rPr lang="ru-RU" b="1" i="1" dirty="0"/>
              <a:t>Ксенофонтов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заведующий Секретным Отделом ВЧК </a:t>
            </a:r>
            <a:r>
              <a:rPr lang="ru-RU" b="1" i="1" dirty="0"/>
              <a:t>Лацис</a:t>
            </a:r>
            <a:r>
              <a:rPr lang="ru-RU" i="1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4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7" y="51470"/>
            <a:ext cx="7562872" cy="50405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Пароход «Гоголь»</a:t>
            </a:r>
            <a:endParaRPr lang="ru-RU" sz="4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1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dirty="0" smtClean="0"/>
              <a:t>Расстрелы в Астрахани (март 1919 г.)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8219256" cy="33944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Из показаний рабочего завода Нобеля В.А. </a:t>
            </a:r>
            <a:r>
              <a:rPr lang="ru-RU" b="1" dirty="0" err="1" smtClean="0"/>
              <a:t>Фунина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i="1" dirty="0" smtClean="0"/>
              <a:t>«</a:t>
            </a:r>
            <a:r>
              <a:rPr lang="ru-RU" i="1" dirty="0"/>
              <a:t>Придя в </a:t>
            </a:r>
            <a:r>
              <a:rPr lang="ru-RU" i="1" dirty="0" smtClean="0"/>
              <a:t>камеру </a:t>
            </a:r>
            <a:r>
              <a:rPr lang="en-US" i="1" dirty="0" smtClean="0"/>
              <a:t>[</a:t>
            </a:r>
            <a:r>
              <a:rPr lang="ru-RU" i="1" dirty="0" smtClean="0"/>
              <a:t>17 марта</a:t>
            </a:r>
            <a:r>
              <a:rPr lang="en-US" i="1" dirty="0" smtClean="0"/>
              <a:t>]</a:t>
            </a:r>
            <a:r>
              <a:rPr lang="ru-RU" i="1" dirty="0" smtClean="0"/>
              <a:t>, </a:t>
            </a:r>
            <a:r>
              <a:rPr lang="ru-RU" i="1" dirty="0"/>
              <a:t>я первым долгом увидел, что там сидели рабочие и мастеровые в таком количестве, что можно было увидеть только на промысле, когда кладут селёдку в </a:t>
            </a:r>
            <a:r>
              <a:rPr lang="ru-RU" i="1" dirty="0" err="1"/>
              <a:t>бочата</a:t>
            </a:r>
            <a:r>
              <a:rPr lang="ru-RU" i="1" dirty="0"/>
              <a:t>. Самую главную черту могу отметить, которая произвела на меня впечатление. В эту ночь вызывалось по несколько человек партиями в количестве 10-15 и 20 человек рабочих, которых выводили на двор и тут же расстреливали. Это происходило в ночь по три и четыре раза. Могу заметить, что было расстреляно в эту ночь 1% буржуев и 50% рабочих. На второй день из дома Сергеева мы были переведены в дом Степанова на Кутуме, где те же ужасы расстрелов шли очередным порядком каждую ночь, массово</a:t>
            </a:r>
            <a:r>
              <a:rPr lang="ru-RU" i="1" dirty="0" smtClean="0"/>
              <a:t>».</a:t>
            </a:r>
          </a:p>
          <a:p>
            <a:pPr marL="0" indent="0" algn="r">
              <a:buNone/>
            </a:pPr>
            <a:r>
              <a:rPr lang="ru-RU" dirty="0" smtClean="0"/>
              <a:t>РГАСПИ</a:t>
            </a:r>
            <a:r>
              <a:rPr lang="ru-RU" dirty="0"/>
              <a:t>. Ф</a:t>
            </a:r>
            <a:r>
              <a:rPr lang="ru-RU" dirty="0" smtClean="0"/>
              <a:t>. 17</a:t>
            </a:r>
            <a:r>
              <a:rPr lang="ru-RU" dirty="0"/>
              <a:t>. Оп</a:t>
            </a:r>
            <a:r>
              <a:rPr lang="ru-RU" dirty="0" smtClean="0"/>
              <a:t>. 66</a:t>
            </a:r>
            <a:r>
              <a:rPr lang="ru-RU" dirty="0"/>
              <a:t>. Д</a:t>
            </a:r>
            <a:r>
              <a:rPr lang="ru-RU" dirty="0" smtClean="0"/>
              <a:t>. 73</a:t>
            </a:r>
            <a:r>
              <a:rPr lang="ru-RU" dirty="0"/>
              <a:t>. </a:t>
            </a:r>
            <a:r>
              <a:rPr lang="ru-RU" dirty="0" smtClean="0"/>
              <a:t>Л. 51</a:t>
            </a:r>
          </a:p>
        </p:txBody>
      </p:sp>
    </p:spTree>
    <p:extLst>
      <p:ext uri="{BB962C8B-B14F-4D97-AF65-F5344CB8AC3E}">
        <p14:creationId xmlns:p14="http://schemas.microsoft.com/office/powerpoint/2010/main" val="13986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1349</Words>
  <Application>Microsoft Office PowerPoint</Application>
  <PresentationFormat>Экран (16:9)</PresentationFormat>
  <Paragraphs>127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Чекисты vs рабочее и профдвижение</vt:lpstr>
      <vt:lpstr>Крупнейшие уничтоженные профсоюзы</vt:lpstr>
      <vt:lpstr>Крупнейшие рабочие выступления</vt:lpstr>
      <vt:lpstr>Этапы (по основной деятельности)</vt:lpstr>
      <vt:lpstr>Обстоятельства создания</vt:lpstr>
      <vt:lpstr>Этап террора (1917-1923)</vt:lpstr>
      <vt:lpstr>Провокация</vt:lpstr>
      <vt:lpstr>Пароход «Гоголь»</vt:lpstr>
      <vt:lpstr>Расстрелы в Астрахани (март 1919 г.)</vt:lpstr>
      <vt:lpstr>Г.А. Атарбеков</vt:lpstr>
      <vt:lpstr>Вывод по 1 этапу</vt:lpstr>
      <vt:lpstr>Этап агентурно-репрессивный (1923-87)</vt:lpstr>
      <vt:lpstr>Перлюстрация</vt:lpstr>
      <vt:lpstr>Вербовка</vt:lpstr>
      <vt:lpstr>Профилактика</vt:lpstr>
      <vt:lpstr>Разгром подпольных групп</vt:lpstr>
      <vt:lpstr>Выводы по 2 этапу</vt:lpstr>
      <vt:lpstr>Этап осведомительный (с 1987)</vt:lpstr>
      <vt:lpstr>Вывод по 3 этапу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Чекисты vs рабочее и профдвижение</dc:title>
  <dc:creator>Vadim</dc:creator>
  <cp:lastModifiedBy>Vadim</cp:lastModifiedBy>
  <cp:revision>42</cp:revision>
  <dcterms:created xsi:type="dcterms:W3CDTF">2017-12-28T18:27:53Z</dcterms:created>
  <dcterms:modified xsi:type="dcterms:W3CDTF">2018-10-16T20:22:35Z</dcterms:modified>
</cp:coreProperties>
</file>